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7" r:id="rId2"/>
    <p:sldId id="363" r:id="rId3"/>
    <p:sldId id="443" r:id="rId4"/>
    <p:sldId id="465" r:id="rId5"/>
    <p:sldId id="466" r:id="rId6"/>
    <p:sldId id="468" r:id="rId7"/>
    <p:sldId id="471" r:id="rId8"/>
    <p:sldId id="473" r:id="rId9"/>
    <p:sldId id="474" r:id="rId10"/>
    <p:sldId id="475" r:id="rId11"/>
    <p:sldId id="472" r:id="rId12"/>
    <p:sldId id="467" r:id="rId13"/>
    <p:sldId id="433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166" autoAdjust="0"/>
    <p:restoredTop sz="94660"/>
  </p:normalViewPr>
  <p:slideViewPr>
    <p:cSldViewPr snapToGrid="0">
      <p:cViewPr varScale="1">
        <p:scale>
          <a:sx n="71" d="100"/>
          <a:sy n="71" d="100"/>
        </p:scale>
        <p:origin x="54" y="4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B99DFA-3801-4D56-9803-A9523C99D943}" type="datetimeFigureOut">
              <a:rPr lang="en-AU" smtClean="0"/>
              <a:t>1/07/2022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5E0CC0-B4EF-4560-A419-C57D05A87F0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188755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BCB17-BF99-45B6-A39E-19EA12C01EB9}" type="datetimeFigureOut">
              <a:rPr lang="en-AU" smtClean="0"/>
              <a:t>1/07/2022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BDC61-D20F-4A07-AEE1-598661BE214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909529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BCB17-BF99-45B6-A39E-19EA12C01EB9}" type="datetimeFigureOut">
              <a:rPr lang="en-AU" smtClean="0"/>
              <a:t>1/07/2022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BDC61-D20F-4A07-AEE1-598661BE214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58201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BCB17-BF99-45B6-A39E-19EA12C01EB9}" type="datetimeFigureOut">
              <a:rPr lang="en-AU" smtClean="0"/>
              <a:t>1/07/2022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BDC61-D20F-4A07-AEE1-598661BE214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639830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BCB17-BF99-45B6-A39E-19EA12C01EB9}" type="datetimeFigureOut">
              <a:rPr lang="en-AU" smtClean="0"/>
              <a:t>1/07/2022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BDC61-D20F-4A07-AEE1-598661BE214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890897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BCB17-BF99-45B6-A39E-19EA12C01EB9}" type="datetimeFigureOut">
              <a:rPr lang="en-AU" smtClean="0"/>
              <a:t>1/07/2022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BDC61-D20F-4A07-AEE1-598661BE214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97788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BCB17-BF99-45B6-A39E-19EA12C01EB9}" type="datetimeFigureOut">
              <a:rPr lang="en-AU" smtClean="0"/>
              <a:t>1/07/2022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BDC61-D20F-4A07-AEE1-598661BE214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124238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BCB17-BF99-45B6-A39E-19EA12C01EB9}" type="datetimeFigureOut">
              <a:rPr lang="en-AU" smtClean="0"/>
              <a:t>1/07/2022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BDC61-D20F-4A07-AEE1-598661BE214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993675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BCB17-BF99-45B6-A39E-19EA12C01EB9}" type="datetimeFigureOut">
              <a:rPr lang="en-AU" smtClean="0"/>
              <a:t>1/07/2022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BDC61-D20F-4A07-AEE1-598661BE214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192296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BCB17-BF99-45B6-A39E-19EA12C01EB9}" type="datetimeFigureOut">
              <a:rPr lang="en-AU" smtClean="0"/>
              <a:t>1/07/2022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BDC61-D20F-4A07-AEE1-598661BE214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137730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BCB17-BF99-45B6-A39E-19EA12C01EB9}" type="datetimeFigureOut">
              <a:rPr lang="en-AU" smtClean="0"/>
              <a:t>1/07/2022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BDC61-D20F-4A07-AEE1-598661BE214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727223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BCB17-BF99-45B6-A39E-19EA12C01EB9}" type="datetimeFigureOut">
              <a:rPr lang="en-AU" smtClean="0"/>
              <a:t>1/07/2022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BDC61-D20F-4A07-AEE1-598661BE214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379264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CBCB17-BF99-45B6-A39E-19EA12C01EB9}" type="datetimeFigureOut">
              <a:rPr lang="en-AU" smtClean="0"/>
              <a:t>1/07/2022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7BDC61-D20F-4A07-AEE1-598661BE214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509650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2.png"/><Relationship Id="rId3" Type="http://schemas.openxmlformats.org/officeDocument/2006/relationships/image" Target="../media/image67.png"/><Relationship Id="rId7" Type="http://schemas.openxmlformats.org/officeDocument/2006/relationships/image" Target="../media/image71.png"/><Relationship Id="rId2" Type="http://schemas.openxmlformats.org/officeDocument/2006/relationships/image" Target="../media/image6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0.png"/><Relationship Id="rId11" Type="http://schemas.openxmlformats.org/officeDocument/2006/relationships/image" Target="../media/image75.png"/><Relationship Id="rId5" Type="http://schemas.openxmlformats.org/officeDocument/2006/relationships/image" Target="../media/image69.png"/><Relationship Id="rId10" Type="http://schemas.openxmlformats.org/officeDocument/2006/relationships/image" Target="../media/image74.png"/><Relationship Id="rId4" Type="http://schemas.openxmlformats.org/officeDocument/2006/relationships/image" Target="../media/image68.png"/><Relationship Id="rId9" Type="http://schemas.openxmlformats.org/officeDocument/2006/relationships/image" Target="../media/image73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1.png"/><Relationship Id="rId13" Type="http://schemas.openxmlformats.org/officeDocument/2006/relationships/image" Target="../media/image86.png"/><Relationship Id="rId18" Type="http://schemas.openxmlformats.org/officeDocument/2006/relationships/image" Target="../media/image91.png"/><Relationship Id="rId3" Type="http://schemas.openxmlformats.org/officeDocument/2006/relationships/image" Target="../media/image77.png"/><Relationship Id="rId7" Type="http://schemas.openxmlformats.org/officeDocument/2006/relationships/image" Target="../media/image80.png"/><Relationship Id="rId12" Type="http://schemas.openxmlformats.org/officeDocument/2006/relationships/image" Target="../media/image85.png"/><Relationship Id="rId17" Type="http://schemas.openxmlformats.org/officeDocument/2006/relationships/image" Target="../media/image90.png"/><Relationship Id="rId16" Type="http://schemas.openxmlformats.org/officeDocument/2006/relationships/image" Target="../media/image8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9.png"/><Relationship Id="rId11" Type="http://schemas.openxmlformats.org/officeDocument/2006/relationships/image" Target="../media/image84.png"/><Relationship Id="rId5" Type="http://schemas.openxmlformats.org/officeDocument/2006/relationships/image" Target="../media/image78.png"/><Relationship Id="rId15" Type="http://schemas.openxmlformats.org/officeDocument/2006/relationships/image" Target="../media/image88.png"/><Relationship Id="rId10" Type="http://schemas.openxmlformats.org/officeDocument/2006/relationships/image" Target="../media/image83.png"/><Relationship Id="rId19" Type="http://schemas.openxmlformats.org/officeDocument/2006/relationships/image" Target="../media/image92.png"/><Relationship Id="rId4" Type="http://schemas.openxmlformats.org/officeDocument/2006/relationships/image" Target="../media/image76.png"/><Relationship Id="rId9" Type="http://schemas.openxmlformats.org/officeDocument/2006/relationships/image" Target="../media/image82.png"/><Relationship Id="rId14" Type="http://schemas.openxmlformats.org/officeDocument/2006/relationships/image" Target="../media/image87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8.png"/><Relationship Id="rId13" Type="http://schemas.openxmlformats.org/officeDocument/2006/relationships/image" Target="../media/image103.png"/><Relationship Id="rId3" Type="http://schemas.openxmlformats.org/officeDocument/2006/relationships/image" Target="../media/image93.png"/><Relationship Id="rId7" Type="http://schemas.openxmlformats.org/officeDocument/2006/relationships/image" Target="../media/image97.png"/><Relationship Id="rId12" Type="http://schemas.openxmlformats.org/officeDocument/2006/relationships/image" Target="../media/image102.png"/><Relationship Id="rId17" Type="http://schemas.openxmlformats.org/officeDocument/2006/relationships/image" Target="../media/image107.png"/><Relationship Id="rId2" Type="http://schemas.openxmlformats.org/officeDocument/2006/relationships/image" Target="../media/image780.png"/><Relationship Id="rId16" Type="http://schemas.openxmlformats.org/officeDocument/2006/relationships/image" Target="../media/image10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6.png"/><Relationship Id="rId11" Type="http://schemas.openxmlformats.org/officeDocument/2006/relationships/image" Target="../media/image101.png"/><Relationship Id="rId5" Type="http://schemas.openxmlformats.org/officeDocument/2006/relationships/image" Target="../media/image95.png"/><Relationship Id="rId15" Type="http://schemas.openxmlformats.org/officeDocument/2006/relationships/image" Target="../media/image105.png"/><Relationship Id="rId10" Type="http://schemas.openxmlformats.org/officeDocument/2006/relationships/image" Target="../media/image100.png"/><Relationship Id="rId4" Type="http://schemas.openxmlformats.org/officeDocument/2006/relationships/image" Target="../media/image94.png"/><Relationship Id="rId9" Type="http://schemas.openxmlformats.org/officeDocument/2006/relationships/image" Target="../media/image99.png"/><Relationship Id="rId14" Type="http://schemas.openxmlformats.org/officeDocument/2006/relationships/image" Target="../media/image104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png"/><Relationship Id="rId3" Type="http://schemas.openxmlformats.org/officeDocument/2006/relationships/image" Target="../media/image27.png"/><Relationship Id="rId7" Type="http://schemas.openxmlformats.org/officeDocument/2006/relationships/image" Target="../media/image31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.png"/><Relationship Id="rId5" Type="http://schemas.openxmlformats.org/officeDocument/2006/relationships/image" Target="../media/image29.png"/><Relationship Id="rId10" Type="http://schemas.openxmlformats.org/officeDocument/2006/relationships/image" Target="../media/image34.png"/><Relationship Id="rId4" Type="http://schemas.openxmlformats.org/officeDocument/2006/relationships/image" Target="../media/image28.png"/><Relationship Id="rId9" Type="http://schemas.openxmlformats.org/officeDocument/2006/relationships/image" Target="../media/image33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png"/><Relationship Id="rId3" Type="http://schemas.openxmlformats.org/officeDocument/2006/relationships/image" Target="../media/image36.png"/><Relationship Id="rId7" Type="http://schemas.openxmlformats.org/officeDocument/2006/relationships/image" Target="../media/image40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9.png"/><Relationship Id="rId11" Type="http://schemas.openxmlformats.org/officeDocument/2006/relationships/image" Target="../media/image44.png"/><Relationship Id="rId5" Type="http://schemas.openxmlformats.org/officeDocument/2006/relationships/image" Target="../media/image38.png"/><Relationship Id="rId10" Type="http://schemas.openxmlformats.org/officeDocument/2006/relationships/image" Target="../media/image43.png"/><Relationship Id="rId4" Type="http://schemas.openxmlformats.org/officeDocument/2006/relationships/image" Target="../media/image37.png"/><Relationship Id="rId9" Type="http://schemas.openxmlformats.org/officeDocument/2006/relationships/image" Target="../media/image42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1.png"/><Relationship Id="rId3" Type="http://schemas.openxmlformats.org/officeDocument/2006/relationships/image" Target="../media/image46.png"/><Relationship Id="rId7" Type="http://schemas.openxmlformats.org/officeDocument/2006/relationships/image" Target="../media/image50.png"/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9.png"/><Relationship Id="rId5" Type="http://schemas.openxmlformats.org/officeDocument/2006/relationships/image" Target="../media/image48.png"/><Relationship Id="rId4" Type="http://schemas.openxmlformats.org/officeDocument/2006/relationships/image" Target="../media/image47.png"/><Relationship Id="rId9" Type="http://schemas.openxmlformats.org/officeDocument/2006/relationships/image" Target="../media/image5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4.png"/><Relationship Id="rId7" Type="http://schemas.openxmlformats.org/officeDocument/2006/relationships/image" Target="../media/image58.png"/><Relationship Id="rId2" Type="http://schemas.openxmlformats.org/officeDocument/2006/relationships/image" Target="../media/image5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7.png"/><Relationship Id="rId5" Type="http://schemas.openxmlformats.org/officeDocument/2006/relationships/image" Target="../media/image56.png"/><Relationship Id="rId4" Type="http://schemas.openxmlformats.org/officeDocument/2006/relationships/image" Target="../media/image55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65.png"/><Relationship Id="rId3" Type="http://schemas.openxmlformats.org/officeDocument/2006/relationships/image" Target="../media/image60.png"/><Relationship Id="rId7" Type="http://schemas.openxmlformats.org/officeDocument/2006/relationships/image" Target="../media/image64.png"/><Relationship Id="rId2" Type="http://schemas.openxmlformats.org/officeDocument/2006/relationships/image" Target="../media/image5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3.png"/><Relationship Id="rId5" Type="http://schemas.openxmlformats.org/officeDocument/2006/relationships/image" Target="../media/image62.png"/><Relationship Id="rId4" Type="http://schemas.openxmlformats.org/officeDocument/2006/relationships/image" Target="../media/image6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683126-2673-4BB3-82D9-C0E06B6BD6D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b="1" dirty="0"/>
              <a:t>Trigonometrical Identities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1EC27EF-A28E-4528-B10F-73C539F254C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AU" dirty="0"/>
              <a:t>Trigonometric Reciprocals</a:t>
            </a:r>
          </a:p>
        </p:txBody>
      </p:sp>
    </p:spTree>
    <p:extLst>
      <p:ext uri="{BB962C8B-B14F-4D97-AF65-F5344CB8AC3E}">
        <p14:creationId xmlns:p14="http://schemas.microsoft.com/office/powerpoint/2010/main" val="40693883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>
            <a:extLst>
              <a:ext uri="{FF2B5EF4-FFF2-40B4-BE49-F238E27FC236}">
                <a16:creationId xmlns:a16="http://schemas.microsoft.com/office/drawing/2014/main" id="{B61E3977-7B06-DE46-1B67-B76219879AD4}"/>
              </a:ext>
            </a:extLst>
          </p:cNvPr>
          <p:cNvSpPr txBox="1"/>
          <p:nvPr/>
        </p:nvSpPr>
        <p:spPr>
          <a:xfrm>
            <a:off x="0" y="-6605"/>
            <a:ext cx="3147211" cy="584775"/>
          </a:xfrm>
          <a:prstGeom prst="homePlate">
            <a:avLst/>
          </a:prstGeom>
          <a:solidFill>
            <a:schemeClr val="accent2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chemeClr val="tx1"/>
                </a:solidFill>
              </a:rPr>
              <a:t>Sadler Ex 9E Q14</a:t>
            </a:r>
            <a:endParaRPr lang="en-AU" sz="3200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EF20C829-5030-F705-E55E-78B734A55342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-1" y="734527"/>
                <a:ext cx="11932080" cy="51137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:r>
                  <a:rPr lang="en-AU" sz="2400" b="0" dirty="0"/>
                  <a:t>Prove: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1+</m:t>
                        </m:r>
                        <m:func>
                          <m:funcPr>
                            <m:ctrlPr>
                              <a:rPr lang="en-AU" sz="2400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AU" sz="2400" b="0" i="0" smtClean="0">
                                <a:latin typeface="Cambria Math" panose="02040503050406030204" pitchFamily="18" charset="0"/>
                              </a:rPr>
                              <m:t>sin</m:t>
                            </m:r>
                          </m:fName>
                          <m:e>
                            <m:r>
                              <a:rPr lang="en-AU" sz="2400" b="0" i="1" smtClean="0">
                                <a:latin typeface="Cambria Math" panose="02040503050406030204" pitchFamily="18" charset="0"/>
                              </a:rPr>
                              <m:t>𝜃</m:t>
                            </m:r>
                          </m:e>
                        </m:func>
                      </m:num>
                      <m:den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1−</m:t>
                        </m:r>
                        <m:func>
                          <m:funcPr>
                            <m:ctrlPr>
                              <a:rPr lang="en-AU" sz="2400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AU" sz="2400" b="0" i="0" smtClean="0">
                                <a:latin typeface="Cambria Math" panose="02040503050406030204" pitchFamily="18" charset="0"/>
                              </a:rPr>
                              <m:t>sin</m:t>
                            </m:r>
                          </m:fName>
                          <m:e>
                            <m:r>
                              <a:rPr lang="en-AU" sz="2400" b="0" i="1" smtClean="0">
                                <a:latin typeface="Cambria Math" panose="02040503050406030204" pitchFamily="18" charset="0"/>
                              </a:rPr>
                              <m:t>𝜃</m:t>
                            </m:r>
                          </m:e>
                        </m:func>
                      </m:den>
                    </m:f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=2</m:t>
                    </m:r>
                    <m:func>
                      <m:func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AU" sz="2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AU" sz="2400" b="0" i="0" smtClean="0">
                                <a:latin typeface="Cambria Math" panose="02040503050406030204" pitchFamily="18" charset="0"/>
                              </a:rPr>
                              <m:t>tan</m:t>
                            </m:r>
                          </m:e>
                          <m:sup>
                            <m:r>
                              <a:rPr lang="en-AU" sz="2400" b="0" i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fName>
                      <m:e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</m:func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+1+2</m:t>
                    </m:r>
                    <m:func>
                      <m:func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AU" sz="2400" b="0" i="0" smtClean="0">
                            <a:latin typeface="Cambria Math" panose="02040503050406030204" pitchFamily="18" charset="0"/>
                          </a:rPr>
                          <m:t>tan</m:t>
                        </m:r>
                      </m:fName>
                      <m:e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</m:func>
                    <m:func>
                      <m:func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AU" sz="2400" b="0" i="0" smtClean="0">
                            <a:latin typeface="Cambria Math" panose="02040503050406030204" pitchFamily="18" charset="0"/>
                          </a:rPr>
                          <m:t>sec</m:t>
                        </m:r>
                      </m:fName>
                      <m:e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</m:func>
                  </m:oMath>
                </a14:m>
                <a:endParaRPr lang="en-AU" sz="2400" dirty="0"/>
              </a:p>
            </p:txBody>
          </p:sp>
        </mc:Choice>
        <mc:Fallback xmlns=""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EF20C829-5030-F705-E55E-78B734A5534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" y="734527"/>
                <a:ext cx="11932080" cy="511370"/>
              </a:xfrm>
              <a:prstGeom prst="rect">
                <a:avLst/>
              </a:prstGeom>
              <a:blipFill>
                <a:blip r:embed="rId2"/>
                <a:stretch>
                  <a:fillRect l="-766" b="-2738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Content Placeholder 2">
                <a:extLst>
                  <a:ext uri="{FF2B5EF4-FFF2-40B4-BE49-F238E27FC236}">
                    <a16:creationId xmlns:a16="http://schemas.microsoft.com/office/drawing/2014/main" id="{7BEF8CF9-0B17-E547-76E6-6D485B09CBD1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-332844" y="1550746"/>
                <a:ext cx="5725459" cy="46172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𝑅𝐻𝑆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=2</m:t>
                      </m:r>
                      <m:func>
                        <m:funcPr>
                          <m:ctrlPr>
                            <a:rPr lang="en-AU" sz="24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AU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AU" sz="2400">
                                  <a:latin typeface="Cambria Math" panose="02040503050406030204" pitchFamily="18" charset="0"/>
                                </a:rPr>
                                <m:t>tan</m:t>
                              </m:r>
                            </m:e>
                            <m:sup>
                              <m:r>
                                <a:rPr lang="en-AU" sz="240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AU" sz="2400" i="1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AU" sz="2400" i="1">
                          <a:latin typeface="Cambria Math" panose="02040503050406030204" pitchFamily="18" charset="0"/>
                        </a:rPr>
                        <m:t>+1+2</m:t>
                      </m:r>
                      <m:func>
                        <m:funcPr>
                          <m:ctrlPr>
                            <a:rPr lang="en-AU" sz="24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AU" sz="2400">
                              <a:latin typeface="Cambria Math" panose="02040503050406030204" pitchFamily="18" charset="0"/>
                            </a:rPr>
                            <m:t>tan</m:t>
                          </m:r>
                        </m:fName>
                        <m:e>
                          <m:r>
                            <a:rPr lang="en-AU" sz="2400" i="1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func>
                        <m:funcPr>
                          <m:ctrlPr>
                            <a:rPr lang="en-AU" sz="24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AU" sz="2400">
                              <a:latin typeface="Cambria Math" panose="02040503050406030204" pitchFamily="18" charset="0"/>
                            </a:rPr>
                            <m:t>sec</m:t>
                          </m:r>
                        </m:fName>
                        <m:e>
                          <m:r>
                            <a:rPr lang="en-AU" sz="2400" i="1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</m:oMath>
                  </m:oMathPara>
                </a14:m>
                <a:endParaRPr lang="en-AU" sz="2400" dirty="0"/>
              </a:p>
            </p:txBody>
          </p:sp>
        </mc:Choice>
        <mc:Fallback xmlns="">
          <p:sp>
            <p:nvSpPr>
              <p:cNvPr id="8" name="Content Placeholder 2">
                <a:extLst>
                  <a:ext uri="{FF2B5EF4-FFF2-40B4-BE49-F238E27FC236}">
                    <a16:creationId xmlns:a16="http://schemas.microsoft.com/office/drawing/2014/main" id="{7BEF8CF9-0B17-E547-76E6-6D485B09CBD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332844" y="1550746"/>
                <a:ext cx="5725459" cy="46172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Content Placeholder 2">
                <a:extLst>
                  <a:ext uri="{FF2B5EF4-FFF2-40B4-BE49-F238E27FC236}">
                    <a16:creationId xmlns:a16="http://schemas.microsoft.com/office/drawing/2014/main" id="{4926A64A-8913-790C-E6AB-68FF3016878E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70541" y="2152399"/>
                <a:ext cx="5725459" cy="46172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400" i="1">
                              <a:latin typeface="Cambria Math" panose="02040503050406030204" pitchFamily="18" charset="0"/>
                            </a:rPr>
                            <m:t>2</m:t>
                          </m:r>
                          <m:func>
                            <m:funcPr>
                              <m:ctrlP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n-AU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AU" sz="2400" b="0" i="0" smtClean="0">
                                      <a:latin typeface="Cambria Math" panose="02040503050406030204" pitchFamily="18" charset="0"/>
                                    </a:rPr>
                                    <m:t>sin</m:t>
                                  </m:r>
                                </m:e>
                                <m:sup>
                                  <m:r>
                                    <a:rPr lang="en-AU" sz="2400" b="0" i="0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fName>
                            <m:e>
                              <m: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</m:func>
                        </m:num>
                        <m:den>
                          <m:func>
                            <m:funcPr>
                              <m:ctrlP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n-AU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AU" sz="2400" b="0" i="0" smtClean="0">
                                      <a:latin typeface="Cambria Math" panose="02040503050406030204" pitchFamily="18" charset="0"/>
                                    </a:rPr>
                                    <m:t>cos</m:t>
                                  </m:r>
                                </m:e>
                                <m:sup>
                                  <m:r>
                                    <a:rPr lang="en-AU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fName>
                            <m:e>
                              <m: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</m:func>
                        </m:den>
                      </m:f>
                      <m:r>
                        <a:rPr lang="en-AU" sz="2400" i="1">
                          <a:latin typeface="Cambria Math" panose="02040503050406030204" pitchFamily="18" charset="0"/>
                        </a:rPr>
                        <m:t>+1+2</m:t>
                      </m:r>
                      <m:d>
                        <m:dPr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func>
                                <m:funcPr>
                                  <m:ctrlPr>
                                    <a:rPr lang="en-AU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AU" sz="2400" b="0" i="0" smtClean="0">
                                      <a:latin typeface="Cambria Math" panose="020405030504060302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r>
                                    <a:rPr lang="en-AU" sz="2400" b="0" i="1" smtClean="0">
                                      <a:latin typeface="Cambria Math" panose="02040503050406030204" pitchFamily="18" charset="0"/>
                                    </a:rPr>
                                    <m:t>𝜃</m:t>
                                  </m:r>
                                </m:e>
                              </m:func>
                            </m:num>
                            <m:den>
                              <m:func>
                                <m:funcPr>
                                  <m:ctrlPr>
                                    <a:rPr lang="en-AU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AU" sz="2400" b="0" i="0" smtClean="0">
                                      <a:latin typeface="Cambria Math" panose="02040503050406030204" pitchFamily="18" charset="0"/>
                                    </a:rPr>
                                    <m:t>cos</m:t>
                                  </m:r>
                                </m:fName>
                                <m:e>
                                  <m:r>
                                    <a:rPr lang="en-AU" sz="2400" b="0" i="1" smtClean="0">
                                      <a:latin typeface="Cambria Math" panose="02040503050406030204" pitchFamily="18" charset="0"/>
                                    </a:rPr>
                                    <m:t>𝜃</m:t>
                                  </m:r>
                                </m:e>
                              </m:func>
                            </m:den>
                          </m:f>
                        </m:e>
                      </m:d>
                      <m:d>
                        <m:dPr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AU" sz="2400" b="0" i="0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m:rPr>
                                  <m:sty m:val="p"/>
                                </m:rPr>
                                <a:rPr lang="en-AU" sz="2400" b="0" i="0" smtClean="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  <m: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AU" sz="2400" i="1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9" name="Content Placeholder 2">
                <a:extLst>
                  <a:ext uri="{FF2B5EF4-FFF2-40B4-BE49-F238E27FC236}">
                    <a16:creationId xmlns:a16="http://schemas.microsoft.com/office/drawing/2014/main" id="{4926A64A-8913-790C-E6AB-68FF3016878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0541" y="2152399"/>
                <a:ext cx="5725459" cy="461724"/>
              </a:xfrm>
              <a:prstGeom prst="rect">
                <a:avLst/>
              </a:prstGeom>
              <a:blipFill>
                <a:blip r:embed="rId4"/>
                <a:stretch>
                  <a:fillRect b="-76316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ontent Placeholder 2">
                <a:extLst>
                  <a:ext uri="{FF2B5EF4-FFF2-40B4-BE49-F238E27FC236}">
                    <a16:creationId xmlns:a16="http://schemas.microsoft.com/office/drawing/2014/main" id="{0F6EFA3A-CC81-2D98-572E-F4073EA0E41F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-106198" y="3198138"/>
                <a:ext cx="5725459" cy="46172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400" i="1">
                              <a:latin typeface="Cambria Math" panose="02040503050406030204" pitchFamily="18" charset="0"/>
                            </a:rPr>
                            <m:t>2</m:t>
                          </m:r>
                          <m:func>
                            <m:funcPr>
                              <m:ctrlP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n-AU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AU" sz="2400" b="0" i="0" smtClean="0">
                                      <a:latin typeface="Cambria Math" panose="02040503050406030204" pitchFamily="18" charset="0"/>
                                    </a:rPr>
                                    <m:t>sin</m:t>
                                  </m:r>
                                </m:e>
                                <m:sup>
                                  <m:r>
                                    <a:rPr lang="en-AU" sz="2400" b="0" i="0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fName>
                            <m:e>
                              <m: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</m:func>
                        </m:num>
                        <m:den>
                          <m:func>
                            <m:funcPr>
                              <m:ctrlP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n-AU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AU" sz="2400" b="0" i="0" smtClean="0">
                                      <a:latin typeface="Cambria Math" panose="02040503050406030204" pitchFamily="18" charset="0"/>
                                    </a:rPr>
                                    <m:t>cos</m:t>
                                  </m:r>
                                </m:e>
                                <m:sup>
                                  <m:r>
                                    <a:rPr lang="en-AU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fName>
                            <m:e>
                              <m: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</m:func>
                        </m:den>
                      </m:f>
                      <m:r>
                        <a:rPr lang="en-AU" sz="2400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n-AU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AU" sz="2400" b="0" i="0" smtClean="0">
                                      <a:latin typeface="Cambria Math" panose="02040503050406030204" pitchFamily="18" charset="0"/>
                                    </a:rPr>
                                    <m:t>cos</m:t>
                                  </m:r>
                                </m:e>
                                <m:sup>
                                  <m:r>
                                    <a:rPr lang="en-AU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fName>
                            <m:e>
                              <m: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</m:func>
                        </m:num>
                        <m:den>
                          <m:func>
                            <m:funcPr>
                              <m:ctrlP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n-AU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AU" sz="2400" b="0" i="0" smtClean="0">
                                      <a:latin typeface="Cambria Math" panose="02040503050406030204" pitchFamily="18" charset="0"/>
                                    </a:rPr>
                                    <m:t>cos</m:t>
                                  </m:r>
                                </m:e>
                                <m:sup>
                                  <m:r>
                                    <a:rPr lang="en-AU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fName>
                            <m:e>
                              <m: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</m:func>
                        </m:den>
                      </m:f>
                      <m:r>
                        <a:rPr lang="en-AU" sz="2400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40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func>
                            <m:funcPr>
                              <m:ctrlP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AU" sz="2400" b="0" i="0" smtClean="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</m:func>
                        </m:num>
                        <m:den>
                          <m:func>
                            <m:funcPr>
                              <m:ctrlP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n-AU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AU" sz="2400" b="0" i="0" smtClean="0">
                                      <a:latin typeface="Cambria Math" panose="02040503050406030204" pitchFamily="18" charset="0"/>
                                    </a:rPr>
                                    <m:t>cos</m:t>
                                  </m:r>
                                </m:e>
                                <m:sup>
                                  <m:r>
                                    <a:rPr lang="en-AU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fName>
                            <m:e>
                              <m: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</m:func>
                        </m:den>
                      </m:f>
                    </m:oMath>
                  </m:oMathPara>
                </a14:m>
                <a:endParaRPr lang="en-AU" sz="2400" i="1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0" name="Content Placeholder 2">
                <a:extLst>
                  <a:ext uri="{FF2B5EF4-FFF2-40B4-BE49-F238E27FC236}">
                    <a16:creationId xmlns:a16="http://schemas.microsoft.com/office/drawing/2014/main" id="{0F6EFA3A-CC81-2D98-572E-F4073EA0E4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06198" y="3198138"/>
                <a:ext cx="5725459" cy="461724"/>
              </a:xfrm>
              <a:prstGeom prst="rect">
                <a:avLst/>
              </a:prstGeom>
              <a:blipFill>
                <a:blip r:embed="rId5"/>
                <a:stretch>
                  <a:fillRect b="-58667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ontent Placeholder 2">
                <a:extLst>
                  <a:ext uri="{FF2B5EF4-FFF2-40B4-BE49-F238E27FC236}">
                    <a16:creationId xmlns:a16="http://schemas.microsoft.com/office/drawing/2014/main" id="{E356F546-8787-5943-D853-0B040E4B337D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-106199" y="4132077"/>
                <a:ext cx="5725459" cy="46172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400" i="1">
                              <a:latin typeface="Cambria Math" panose="02040503050406030204" pitchFamily="18" charset="0"/>
                            </a:rPr>
                            <m:t>2</m:t>
                          </m:r>
                          <m:func>
                            <m:funcPr>
                              <m:ctrlP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n-AU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AU" sz="2400" b="0" i="0" smtClean="0">
                                      <a:latin typeface="Cambria Math" panose="02040503050406030204" pitchFamily="18" charset="0"/>
                                    </a:rPr>
                                    <m:t>sin</m:t>
                                  </m:r>
                                </m:e>
                                <m:sup>
                                  <m:r>
                                    <a:rPr lang="en-AU" sz="2400" b="0" i="0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fName>
                            <m:e>
                              <m: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</m:func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func>
                            <m:funcPr>
                              <m:ctrlP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n-AU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AU" sz="2400" b="0" i="0" smtClean="0">
                                      <a:latin typeface="Cambria Math" panose="02040503050406030204" pitchFamily="18" charset="0"/>
                                    </a:rPr>
                                    <m:t>cos</m:t>
                                  </m:r>
                                </m:e>
                                <m:sup>
                                  <m:r>
                                    <a:rPr lang="en-AU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fName>
                            <m:e>
                              <m: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</m:func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+2</m:t>
                          </m:r>
                          <m:func>
                            <m:funcPr>
                              <m:ctrlP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AU" sz="2400" b="0" i="0" smtClean="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</m:func>
                        </m:num>
                        <m:den>
                          <m:func>
                            <m:funcPr>
                              <m:ctrlP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n-AU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AU" sz="2400" b="0" i="0" smtClean="0">
                                      <a:latin typeface="Cambria Math" panose="02040503050406030204" pitchFamily="18" charset="0"/>
                                    </a:rPr>
                                    <m:t>cos</m:t>
                                  </m:r>
                                </m:e>
                                <m:sup>
                                  <m:r>
                                    <a:rPr lang="en-AU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fName>
                            <m:e>
                              <m: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</m:func>
                        </m:den>
                      </m:f>
                    </m:oMath>
                  </m:oMathPara>
                </a14:m>
                <a:endParaRPr lang="en-AU" sz="2400" i="1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1" name="Content Placeholder 2">
                <a:extLst>
                  <a:ext uri="{FF2B5EF4-FFF2-40B4-BE49-F238E27FC236}">
                    <a16:creationId xmlns:a16="http://schemas.microsoft.com/office/drawing/2014/main" id="{E356F546-8787-5943-D853-0B040E4B337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06199" y="4132077"/>
                <a:ext cx="5725459" cy="461724"/>
              </a:xfrm>
              <a:prstGeom prst="rect">
                <a:avLst/>
              </a:prstGeom>
              <a:blipFill>
                <a:blip r:embed="rId6"/>
                <a:stretch>
                  <a:fillRect b="-56579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Content Placeholder 2">
                <a:extLst>
                  <a:ext uri="{FF2B5EF4-FFF2-40B4-BE49-F238E27FC236}">
                    <a16:creationId xmlns:a16="http://schemas.microsoft.com/office/drawing/2014/main" id="{64177D86-8812-8F33-53DE-86713B013B53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0" y="5076392"/>
                <a:ext cx="5725459" cy="46172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400" i="1">
                              <a:latin typeface="Cambria Math" panose="02040503050406030204" pitchFamily="18" charset="0"/>
                            </a:rPr>
                            <m:t>2</m:t>
                          </m:r>
                          <m:func>
                            <m:funcPr>
                              <m:ctrlP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n-AU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AU" sz="2400" b="0" i="0" smtClean="0">
                                      <a:latin typeface="Cambria Math" panose="02040503050406030204" pitchFamily="18" charset="0"/>
                                    </a:rPr>
                                    <m:t>sin</m:t>
                                  </m:r>
                                </m:e>
                                <m:sup>
                                  <m:r>
                                    <a:rPr lang="en-AU" sz="2400" b="0" i="0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fName>
                            <m:e>
                              <m: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</m:func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+1−</m:t>
                          </m:r>
                          <m:func>
                            <m:funcPr>
                              <m:ctrlP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n-AU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AU" sz="2400" b="0" i="0" smtClean="0">
                                      <a:latin typeface="Cambria Math" panose="02040503050406030204" pitchFamily="18" charset="0"/>
                                    </a:rPr>
                                    <m:t>sin</m:t>
                                  </m:r>
                                </m:e>
                                <m:sup>
                                  <m:r>
                                    <a:rPr lang="en-AU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fName>
                            <m:e>
                              <m: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</m:func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+2</m:t>
                          </m:r>
                          <m:func>
                            <m:funcPr>
                              <m:ctrlP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AU" sz="2400" b="0" i="0" smtClean="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</m:func>
                        </m:num>
                        <m:den>
                          <m:func>
                            <m:funcPr>
                              <m:ctrlP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n-AU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AU" sz="2400" b="0" i="0" smtClean="0">
                                      <a:latin typeface="Cambria Math" panose="02040503050406030204" pitchFamily="18" charset="0"/>
                                    </a:rPr>
                                    <m:t>cos</m:t>
                                  </m:r>
                                </m:e>
                                <m:sup>
                                  <m:r>
                                    <a:rPr lang="en-AU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fName>
                            <m:e>
                              <m: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</m:func>
                        </m:den>
                      </m:f>
                    </m:oMath>
                  </m:oMathPara>
                </a14:m>
                <a:endParaRPr lang="en-AU" sz="2400" i="1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Content Placeholder 2">
                <a:extLst>
                  <a:ext uri="{FF2B5EF4-FFF2-40B4-BE49-F238E27FC236}">
                    <a16:creationId xmlns:a16="http://schemas.microsoft.com/office/drawing/2014/main" id="{64177D86-8812-8F33-53DE-86713B013B5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5076392"/>
                <a:ext cx="5725459" cy="461724"/>
              </a:xfrm>
              <a:prstGeom prst="rect">
                <a:avLst/>
              </a:prstGeom>
              <a:blipFill>
                <a:blip r:embed="rId7"/>
                <a:stretch>
                  <a:fillRect b="-58667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Content Placeholder 2">
                <a:extLst>
                  <a:ext uri="{FF2B5EF4-FFF2-40B4-BE49-F238E27FC236}">
                    <a16:creationId xmlns:a16="http://schemas.microsoft.com/office/drawing/2014/main" id="{B620BFF1-1600-E814-CFDC-8815E826BE57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-575123" y="6046838"/>
                <a:ext cx="5725459" cy="46172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n-AU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AU" sz="2400" b="0" i="0" smtClean="0">
                                      <a:latin typeface="Cambria Math" panose="02040503050406030204" pitchFamily="18" charset="0"/>
                                    </a:rPr>
                                    <m:t>sin</m:t>
                                  </m:r>
                                </m:e>
                                <m:sup>
                                  <m:r>
                                    <a:rPr lang="en-AU" sz="2400" b="0" i="0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fName>
                            <m:e>
                              <m: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</m:func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+2</m:t>
                          </m:r>
                          <m:func>
                            <m:funcPr>
                              <m:ctrlP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AU" sz="2400" b="0" i="0" smtClean="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</m:func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num>
                        <m:den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1−</m:t>
                          </m:r>
                          <m:func>
                            <m:funcPr>
                              <m:ctrlP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n-AU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AU" sz="2400" b="0" i="0" smtClean="0">
                                      <a:latin typeface="Cambria Math" panose="02040503050406030204" pitchFamily="18" charset="0"/>
                                    </a:rPr>
                                    <m:t>sin</m:t>
                                  </m:r>
                                </m:e>
                                <m:sup>
                                  <m:r>
                                    <a:rPr lang="en-AU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fName>
                            <m:e>
                              <m: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</m:func>
                        </m:den>
                      </m:f>
                    </m:oMath>
                  </m:oMathPara>
                </a14:m>
                <a:endParaRPr lang="en-AU" sz="2400" i="1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3" name="Content Placeholder 2">
                <a:extLst>
                  <a:ext uri="{FF2B5EF4-FFF2-40B4-BE49-F238E27FC236}">
                    <a16:creationId xmlns:a16="http://schemas.microsoft.com/office/drawing/2014/main" id="{B620BFF1-1600-E814-CFDC-8815E826BE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75123" y="6046838"/>
                <a:ext cx="5725459" cy="461724"/>
              </a:xfrm>
              <a:prstGeom prst="rect">
                <a:avLst/>
              </a:prstGeom>
              <a:blipFill>
                <a:blip r:embed="rId8"/>
                <a:stretch>
                  <a:fillRect b="-56579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Content Placeholder 2">
                <a:extLst>
                  <a:ext uri="{FF2B5EF4-FFF2-40B4-BE49-F238E27FC236}">
                    <a16:creationId xmlns:a16="http://schemas.microsoft.com/office/drawing/2014/main" id="{B0CE9FB4-3BD9-2162-C5EF-95AC634C493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5619260" y="3198138"/>
                <a:ext cx="5725459" cy="46172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AU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AU" sz="2400" b="0" i="1" smtClean="0">
                                      <a:latin typeface="Cambria Math" panose="02040503050406030204" pitchFamily="18" charset="0"/>
                                    </a:rPr>
                                    <m:t>1+</m:t>
                                  </m:r>
                                  <m:func>
                                    <m:funcPr>
                                      <m:ctrlPr>
                                        <a:rPr lang="en-AU" sz="2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AU" sz="2400" b="0" i="0" smtClean="0">
                                          <a:latin typeface="Cambria Math" panose="02040503050406030204" pitchFamily="18" charset="0"/>
                                        </a:rPr>
                                        <m:t>sin</m:t>
                                      </m:r>
                                    </m:fName>
                                    <m:e>
                                      <m:r>
                                        <a:rPr lang="en-AU" sz="2400" b="0" i="1" smtClean="0">
                                          <a:latin typeface="Cambria Math" panose="02040503050406030204" pitchFamily="18" charset="0"/>
                                        </a:rPr>
                                        <m:t>𝜃</m:t>
                                      </m:r>
                                    </m:e>
                                  </m:func>
                                </m:e>
                              </m:d>
                            </m:e>
                            <m:sup>
                              <m: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(1−</m:t>
                          </m:r>
                          <m:func>
                            <m:funcPr>
                              <m:ctrlP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AU" sz="2400" b="0" i="0" smtClean="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</m:func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)(1+</m:t>
                          </m:r>
                          <m:func>
                            <m:funcPr>
                              <m:ctrlP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AU" sz="2400" b="0" i="0" smtClean="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</m:func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AU" sz="2400" i="1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4" name="Content Placeholder 2">
                <a:extLst>
                  <a:ext uri="{FF2B5EF4-FFF2-40B4-BE49-F238E27FC236}">
                    <a16:creationId xmlns:a16="http://schemas.microsoft.com/office/drawing/2014/main" id="{B0CE9FB4-3BD9-2162-C5EF-95AC634C493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19260" y="3198138"/>
                <a:ext cx="5725459" cy="461724"/>
              </a:xfrm>
              <a:prstGeom prst="rect">
                <a:avLst/>
              </a:prstGeom>
              <a:blipFill>
                <a:blip r:embed="rId9"/>
                <a:stretch>
                  <a:fillRect b="-7200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Content Placeholder 2">
                <a:extLst>
                  <a:ext uri="{FF2B5EF4-FFF2-40B4-BE49-F238E27FC236}">
                    <a16:creationId xmlns:a16="http://schemas.microsoft.com/office/drawing/2014/main" id="{CF48C599-7B18-0680-5ADB-000C0922417A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5725459" y="4335502"/>
                <a:ext cx="3926541" cy="46172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1+</m:t>
                          </m:r>
                          <m:func>
                            <m:funcPr>
                              <m:ctrlP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AU" sz="2400" b="0" i="0" smtClean="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</m:func>
                        </m:num>
                        <m:den>
                          <m:r>
                            <a:rPr lang="en-AU" sz="2400" i="1">
                              <a:latin typeface="Cambria Math" panose="02040503050406030204" pitchFamily="18" charset="0"/>
                            </a:rPr>
                            <m:t>1−</m:t>
                          </m:r>
                          <m:func>
                            <m:funcPr>
                              <m:ctrlPr>
                                <a:rPr lang="en-AU" sz="24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AU" sz="240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AU" sz="2400" i="1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</m:func>
                        </m:den>
                      </m:f>
                    </m:oMath>
                  </m:oMathPara>
                </a14:m>
                <a:endParaRPr lang="en-AU" sz="2400" i="1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5" name="Content Placeholder 2">
                <a:extLst>
                  <a:ext uri="{FF2B5EF4-FFF2-40B4-BE49-F238E27FC236}">
                    <a16:creationId xmlns:a16="http://schemas.microsoft.com/office/drawing/2014/main" id="{CF48C599-7B18-0680-5ADB-000C0922417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25459" y="4335502"/>
                <a:ext cx="3926541" cy="461724"/>
              </a:xfrm>
              <a:prstGeom prst="rect">
                <a:avLst/>
              </a:prstGeom>
              <a:blipFill>
                <a:blip r:embed="rId10"/>
                <a:stretch>
                  <a:fillRect b="-48684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Content Placeholder 2">
                <a:extLst>
                  <a:ext uri="{FF2B5EF4-FFF2-40B4-BE49-F238E27FC236}">
                    <a16:creationId xmlns:a16="http://schemas.microsoft.com/office/drawing/2014/main" id="{3627D06B-C46A-5396-F5F7-A47DB5DE9E42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002965" y="5320615"/>
                <a:ext cx="2958048" cy="84995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14:m>
                  <m:oMath xmlns:m="http://schemas.openxmlformats.org/officeDocument/2006/math"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𝑅𝐻𝑆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sz="2400" dirty="0"/>
                  <a:t>(Proved)</a:t>
                </a:r>
              </a:p>
            </p:txBody>
          </p:sp>
        </mc:Choice>
        <mc:Fallback xmlns="">
          <p:sp>
            <p:nvSpPr>
              <p:cNvPr id="16" name="Content Placeholder 2">
                <a:extLst>
                  <a:ext uri="{FF2B5EF4-FFF2-40B4-BE49-F238E27FC236}">
                    <a16:creationId xmlns:a16="http://schemas.microsoft.com/office/drawing/2014/main" id="{3627D06B-C46A-5396-F5F7-A47DB5DE9E4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02965" y="5320615"/>
                <a:ext cx="2958048" cy="849956"/>
              </a:xfrm>
              <a:prstGeom prst="rect">
                <a:avLst/>
              </a:prstGeom>
              <a:blipFill>
                <a:blip r:embed="rId11"/>
                <a:stretch>
                  <a:fillRect t="-10072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11779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>
            <a:extLst>
              <a:ext uri="{FF2B5EF4-FFF2-40B4-BE49-F238E27FC236}">
                <a16:creationId xmlns:a16="http://schemas.microsoft.com/office/drawing/2014/main" id="{B61E3977-7B06-DE46-1B67-B76219879AD4}"/>
              </a:ext>
            </a:extLst>
          </p:cNvPr>
          <p:cNvSpPr txBox="1"/>
          <p:nvPr/>
        </p:nvSpPr>
        <p:spPr>
          <a:xfrm>
            <a:off x="0" y="-6605"/>
            <a:ext cx="2993943" cy="584775"/>
          </a:xfrm>
          <a:prstGeom prst="homePlate">
            <a:avLst/>
          </a:prstGeom>
          <a:solidFill>
            <a:schemeClr val="accent2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chemeClr val="tx1"/>
                </a:solidFill>
              </a:rPr>
              <a:t>Guided Practice</a:t>
            </a:r>
            <a:endParaRPr lang="en-AU" sz="3200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2">
                <a:extLst>
                  <a:ext uri="{FF2B5EF4-FFF2-40B4-BE49-F238E27FC236}">
                    <a16:creationId xmlns:a16="http://schemas.microsoft.com/office/drawing/2014/main" id="{B198B508-4FC8-4073-E009-0EF22E33AFC8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-1" y="734527"/>
                <a:ext cx="11932080" cy="51137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:r>
                  <a:rPr lang="en-AU" sz="2400" b="0" dirty="0"/>
                  <a:t>Solve </a:t>
                </a:r>
                <a14:m>
                  <m:oMath xmlns:m="http://schemas.openxmlformats.org/officeDocument/2006/math">
                    <m:r>
                      <a:rPr lang="en-AU" sz="2400" b="0" i="0" smtClean="0">
                        <a:latin typeface="Cambria Math" panose="02040503050406030204" pitchFamily="18" charset="0"/>
                      </a:rPr>
                      <m:t>8</m:t>
                    </m:r>
                    <m:sSup>
                      <m:sSup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AU" sz="2400" b="0" i="0" smtClean="0">
                            <a:latin typeface="Cambria Math" panose="02040503050406030204" pitchFamily="18" charset="0"/>
                          </a:rPr>
                          <m:t>cot</m:t>
                        </m:r>
                      </m:e>
                      <m:sup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𝜃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=14</m:t>
                    </m:r>
                    <m:func>
                      <m:func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AU" sz="2400" b="0" i="0" smtClean="0">
                            <a:latin typeface="Cambria Math" panose="02040503050406030204" pitchFamily="18" charset="0"/>
                          </a:rPr>
                          <m:t>cosec</m:t>
                        </m:r>
                      </m:fName>
                      <m:e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</m:func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−13,    −180°≤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≤180°</m:t>
                    </m:r>
                  </m:oMath>
                </a14:m>
                <a:endParaRPr lang="en-AU" sz="2400" dirty="0"/>
              </a:p>
            </p:txBody>
          </p:sp>
        </mc:Choice>
        <mc:Fallback xmlns="">
          <p:sp>
            <p:nvSpPr>
              <p:cNvPr id="6" name="Content Placeholder 2">
                <a:extLst>
                  <a:ext uri="{FF2B5EF4-FFF2-40B4-BE49-F238E27FC236}">
                    <a16:creationId xmlns:a16="http://schemas.microsoft.com/office/drawing/2014/main" id="{B198B508-4FC8-4073-E009-0EF22E33AFC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" y="734527"/>
                <a:ext cx="11932080" cy="511370"/>
              </a:xfrm>
              <a:prstGeom prst="rect">
                <a:avLst/>
              </a:prstGeom>
              <a:blipFill>
                <a:blip r:embed="rId3"/>
                <a:stretch>
                  <a:fillRect l="-766" t="-16667" b="-9524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Content Placeholder 2">
                <a:extLst>
                  <a:ext uri="{FF2B5EF4-FFF2-40B4-BE49-F238E27FC236}">
                    <a16:creationId xmlns:a16="http://schemas.microsoft.com/office/drawing/2014/main" id="{6CBBF8A0-2508-97BC-FD45-3DE035255EA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72152" y="1272712"/>
                <a:ext cx="4550805" cy="51137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>
                          <a:latin typeface="Cambria Math" panose="02040503050406030204" pitchFamily="18" charset="0"/>
                        </a:rPr>
                        <m:t>8</m:t>
                      </m:r>
                      <m:sSup>
                        <m:sSupPr>
                          <m:ctrlPr>
                            <a:rPr lang="en-AU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AU" sz="2400">
                              <a:latin typeface="Cambria Math" panose="02040503050406030204" pitchFamily="18" charset="0"/>
                            </a:rPr>
                            <m:t>cot</m:t>
                          </m:r>
                        </m:e>
                        <m:sup>
                          <m:r>
                            <a:rPr lang="en-AU" sz="2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AU" sz="2400" i="1">
                          <a:latin typeface="Cambria Math" panose="02040503050406030204" pitchFamily="18" charset="0"/>
                        </a:rPr>
                        <m:t>𝜃</m:t>
                      </m:r>
                      <m:r>
                        <a:rPr lang="en-AU" sz="2400" i="1">
                          <a:latin typeface="Cambria Math" panose="02040503050406030204" pitchFamily="18" charset="0"/>
                        </a:rPr>
                        <m:t>=14</m:t>
                      </m:r>
                      <m:func>
                        <m:funcPr>
                          <m:ctrlPr>
                            <a:rPr lang="en-AU" sz="24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AU" sz="2400">
                              <a:latin typeface="Cambria Math" panose="02040503050406030204" pitchFamily="18" charset="0"/>
                            </a:rPr>
                            <m:t>cosec</m:t>
                          </m:r>
                        </m:fName>
                        <m:e>
                          <m:r>
                            <a:rPr lang="en-AU" sz="2400" i="1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AU" sz="2400" i="1">
                          <a:latin typeface="Cambria Math" panose="02040503050406030204" pitchFamily="18" charset="0"/>
                        </a:rPr>
                        <m:t>−13</m:t>
                      </m:r>
                    </m:oMath>
                  </m:oMathPara>
                </a14:m>
                <a:endParaRPr lang="en-AU" sz="2400" dirty="0"/>
              </a:p>
            </p:txBody>
          </p:sp>
        </mc:Choice>
        <mc:Fallback>
          <p:sp>
            <p:nvSpPr>
              <p:cNvPr id="5" name="Content Placeholder 2">
                <a:extLst>
                  <a:ext uri="{FF2B5EF4-FFF2-40B4-BE49-F238E27FC236}">
                    <a16:creationId xmlns:a16="http://schemas.microsoft.com/office/drawing/2014/main" id="{6CBBF8A0-2508-97BC-FD45-3DE035255EA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2152" y="1272712"/>
                <a:ext cx="4550805" cy="51137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42D46CD6-C80B-71C7-170C-6DDE6B707637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466248" y="1201347"/>
                <a:ext cx="5401949" cy="582735"/>
              </a:xfrm>
              <a:prstGeom prst="rect">
                <a:avLst/>
              </a:prstGeom>
              <a:ln>
                <a:solidFill>
                  <a:srgbClr val="FF0000"/>
                </a:solidFill>
              </a:ln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1 </m:t>
                      </m:r>
                      <m:r>
                        <a:rPr lang="en-AU" sz="2400" i="1">
                          <a:latin typeface="Cambria Math" panose="02040503050406030204" pitchFamily="18" charset="0"/>
                        </a:rPr>
                        <m:t>+</m:t>
                      </m:r>
                      <m:func>
                        <m:funcPr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AU" sz="2400" b="0" i="0" smtClean="0">
                                  <a:latin typeface="Cambria Math" panose="02040503050406030204" pitchFamily="18" charset="0"/>
                                </a:rPr>
                                <m:t>cot</m:t>
                              </m:r>
                            </m:e>
                            <m:sup>
                              <m: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𝜃</m:t>
                          </m:r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  <m:r>
                        <a:rPr lang="en-AU" sz="2400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AU" sz="2400" b="0" i="0" smtClean="0">
                                  <a:latin typeface="Cambria Math" panose="02040503050406030204" pitchFamily="18" charset="0"/>
                                </a:rPr>
                                <m:t>cosec</m:t>
                              </m:r>
                            </m:e>
                            <m:sup>
                              <m: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𝜃</m:t>
                          </m:r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</m:oMath>
                  </m:oMathPara>
                </a14:m>
                <a:br>
                  <a:rPr lang="en-AU" sz="2400" dirty="0"/>
                </a:br>
                <a:br>
                  <a:rPr lang="en-AU" sz="2400" b="0" dirty="0"/>
                </a:br>
                <a:endParaRPr lang="en-AU" sz="2400" dirty="0"/>
              </a:p>
            </p:txBody>
          </p:sp>
        </mc:Choice>
        <mc:Fallback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42D46CD6-C80B-71C7-170C-6DDE6B70763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66248" y="1201347"/>
                <a:ext cx="5401949" cy="58273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Content Placeholder 2">
                <a:extLst>
                  <a:ext uri="{FF2B5EF4-FFF2-40B4-BE49-F238E27FC236}">
                    <a16:creationId xmlns:a16="http://schemas.microsoft.com/office/drawing/2014/main" id="{DC2B48F4-2838-82BA-9A8D-5EE514550F25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72152" y="1705016"/>
                <a:ext cx="4900840" cy="51137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smtClean="0">
                          <a:latin typeface="Cambria Math" panose="02040503050406030204" pitchFamily="18" charset="0"/>
                        </a:rPr>
                        <m:t>8</m:t>
                      </m:r>
                      <m:r>
                        <a:rPr lang="en-AU" sz="2400" b="0" i="0" smtClean="0">
                          <a:latin typeface="Cambria Math" panose="02040503050406030204" pitchFamily="18" charset="0"/>
                        </a:rPr>
                        <m:t>(</m:t>
                      </m:r>
                      <m:sSup>
                        <m:sSupPr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AU" sz="2400" b="0" i="0" smtClean="0">
                              <a:latin typeface="Cambria Math" panose="02040503050406030204" pitchFamily="18" charset="0"/>
                            </a:rPr>
                            <m:t>cosec</m:t>
                          </m:r>
                        </m:e>
                        <m:sup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𝜃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−1)</m:t>
                      </m:r>
                      <m:r>
                        <a:rPr lang="en-AU" sz="2400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AU" sz="2400" i="1">
                          <a:latin typeface="Cambria Math" panose="02040503050406030204" pitchFamily="18" charset="0"/>
                        </a:rPr>
                        <m:t>14</m:t>
                      </m:r>
                      <m:func>
                        <m:funcPr>
                          <m:ctrlPr>
                            <a:rPr lang="en-AU" sz="24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AU" sz="2400">
                              <a:latin typeface="Cambria Math" panose="02040503050406030204" pitchFamily="18" charset="0"/>
                            </a:rPr>
                            <m:t>cosec</m:t>
                          </m:r>
                        </m:fName>
                        <m:e>
                          <m:r>
                            <a:rPr lang="en-AU" sz="2400" i="1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AU" sz="2400" i="1">
                          <a:latin typeface="Cambria Math" panose="02040503050406030204" pitchFamily="18" charset="0"/>
                        </a:rPr>
                        <m:t>−13</m:t>
                      </m:r>
                    </m:oMath>
                  </m:oMathPara>
                </a14:m>
                <a:endParaRPr lang="en-AU" sz="2400" dirty="0"/>
              </a:p>
            </p:txBody>
          </p:sp>
        </mc:Choice>
        <mc:Fallback>
          <p:sp>
            <p:nvSpPr>
              <p:cNvPr id="8" name="Content Placeholder 2">
                <a:extLst>
                  <a:ext uri="{FF2B5EF4-FFF2-40B4-BE49-F238E27FC236}">
                    <a16:creationId xmlns:a16="http://schemas.microsoft.com/office/drawing/2014/main" id="{DC2B48F4-2838-82BA-9A8D-5EE514550F2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2152" y="1705016"/>
                <a:ext cx="4900840" cy="51137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Content Placeholder 2">
                <a:extLst>
                  <a:ext uri="{FF2B5EF4-FFF2-40B4-BE49-F238E27FC236}">
                    <a16:creationId xmlns:a16="http://schemas.microsoft.com/office/drawing/2014/main" id="{61D369FC-1493-6CA6-B18C-E752C8CF1F2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40405" y="2216386"/>
                <a:ext cx="5150628" cy="51137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i="1" smtClean="0">
                          <a:latin typeface="Cambria Math" panose="02040503050406030204" pitchFamily="18" charset="0"/>
                        </a:rPr>
                        <m:t>8</m:t>
                      </m:r>
                      <m:r>
                        <m:rPr>
                          <m:sty m:val="p"/>
                        </m:rPr>
                        <a:rPr lang="en-AU" sz="2400" b="0" i="0" smtClean="0">
                          <a:latin typeface="Cambria Math" panose="02040503050406030204" pitchFamily="18" charset="0"/>
                        </a:rPr>
                        <m:t>cose</m:t>
                      </m:r>
                      <m:sSup>
                        <m:sSupPr>
                          <m:ctrlPr>
                            <a:rPr lang="en-AU" sz="2400" b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AU" sz="2400" b="0" i="0" smtClean="0">
                              <a:latin typeface="Cambria Math" panose="02040503050406030204" pitchFamily="18" charset="0"/>
                            </a:rPr>
                            <m:t>c</m:t>
                          </m:r>
                        </m:e>
                        <m:sup>
                          <m:r>
                            <a:rPr lang="en-AU" sz="2400" b="0" i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𝜃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−8−14</m:t>
                      </m:r>
                      <m:func>
                        <m:funcPr>
                          <m:ctrlPr>
                            <a:rPr lang="en-AU" sz="24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AU" sz="2400">
                              <a:latin typeface="Cambria Math" panose="02040503050406030204" pitchFamily="18" charset="0"/>
                            </a:rPr>
                            <m:t>cosec</m:t>
                          </m:r>
                        </m:fName>
                        <m:e>
                          <m:r>
                            <a:rPr lang="en-AU" sz="2400" i="1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AU" sz="2400" i="1">
                          <a:latin typeface="Cambria Math" panose="02040503050406030204" pitchFamily="18" charset="0"/>
                        </a:rPr>
                        <m:t>13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AU" sz="2400" dirty="0"/>
              </a:p>
            </p:txBody>
          </p:sp>
        </mc:Choice>
        <mc:Fallback>
          <p:sp>
            <p:nvSpPr>
              <p:cNvPr id="10" name="Content Placeholder 2">
                <a:extLst>
                  <a:ext uri="{FF2B5EF4-FFF2-40B4-BE49-F238E27FC236}">
                    <a16:creationId xmlns:a16="http://schemas.microsoft.com/office/drawing/2014/main" id="{61D369FC-1493-6CA6-B18C-E752C8CF1F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0405" y="2216386"/>
                <a:ext cx="5150628" cy="51137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Content Placeholder 2">
                <a:extLst>
                  <a:ext uri="{FF2B5EF4-FFF2-40B4-BE49-F238E27FC236}">
                    <a16:creationId xmlns:a16="http://schemas.microsoft.com/office/drawing/2014/main" id="{99E06E2B-712C-A37D-5466-D792B33FFA9A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-127760" y="2662172"/>
                <a:ext cx="5150628" cy="51137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i="1" smtClean="0">
                          <a:latin typeface="Cambria Math" panose="02040503050406030204" pitchFamily="18" charset="0"/>
                        </a:rPr>
                        <m:t>8</m:t>
                      </m:r>
                      <m:r>
                        <m:rPr>
                          <m:sty m:val="p"/>
                        </m:rPr>
                        <a:rPr lang="en-AU" sz="2400" b="0" i="0" smtClean="0">
                          <a:latin typeface="Cambria Math" panose="02040503050406030204" pitchFamily="18" charset="0"/>
                        </a:rPr>
                        <m:t>cose</m:t>
                      </m:r>
                      <m:sSup>
                        <m:sSupPr>
                          <m:ctrlPr>
                            <a:rPr lang="en-AU" sz="2400" b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AU" sz="2400" b="0" i="0" smtClean="0">
                              <a:latin typeface="Cambria Math" panose="02040503050406030204" pitchFamily="18" charset="0"/>
                            </a:rPr>
                            <m:t>c</m:t>
                          </m:r>
                        </m:e>
                        <m:sup>
                          <m:r>
                            <a:rPr lang="en-AU" sz="2400" b="0" i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𝜃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−14</m:t>
                      </m:r>
                      <m:func>
                        <m:funcPr>
                          <m:ctrlPr>
                            <a:rPr lang="en-AU" sz="24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AU" sz="2400">
                              <a:latin typeface="Cambria Math" panose="02040503050406030204" pitchFamily="18" charset="0"/>
                            </a:rPr>
                            <m:t>cosec</m:t>
                          </m:r>
                        </m:fName>
                        <m:e>
                          <m:r>
                            <a:rPr lang="en-AU" sz="2400" i="1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+5=0</m:t>
                      </m:r>
                    </m:oMath>
                  </m:oMathPara>
                </a14:m>
                <a:endParaRPr lang="en-AU" sz="2400" dirty="0"/>
              </a:p>
            </p:txBody>
          </p:sp>
        </mc:Choice>
        <mc:Fallback>
          <p:sp>
            <p:nvSpPr>
              <p:cNvPr id="11" name="Content Placeholder 2">
                <a:extLst>
                  <a:ext uri="{FF2B5EF4-FFF2-40B4-BE49-F238E27FC236}">
                    <a16:creationId xmlns:a16="http://schemas.microsoft.com/office/drawing/2014/main" id="{99E06E2B-712C-A37D-5466-D792B33FFA9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27760" y="2662172"/>
                <a:ext cx="5150628" cy="51137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Content Placeholder 2">
                <a:extLst>
                  <a:ext uri="{FF2B5EF4-FFF2-40B4-BE49-F238E27FC236}">
                    <a16:creationId xmlns:a16="http://schemas.microsoft.com/office/drawing/2014/main" id="{54AC30D9-8C22-5281-3138-FEB1205085B1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382153" y="3463221"/>
                <a:ext cx="3640715" cy="51137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i="1" smtClean="0">
                          <a:latin typeface="Cambria Math" panose="02040503050406030204" pitchFamily="18" charset="0"/>
                        </a:rPr>
                        <m:t>8</m:t>
                      </m:r>
                      <m:sSup>
                        <m:sSupPr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AU" sz="2400" i="1">
                          <a:latin typeface="Cambria Math" panose="02040503050406030204" pitchFamily="18" charset="0"/>
                        </a:rPr>
                        <m:t>14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+5=0</m:t>
                      </m:r>
                    </m:oMath>
                  </m:oMathPara>
                </a14:m>
                <a:endParaRPr lang="en-AU" sz="2400" dirty="0"/>
              </a:p>
            </p:txBody>
          </p:sp>
        </mc:Choice>
        <mc:Fallback>
          <p:sp>
            <p:nvSpPr>
              <p:cNvPr id="12" name="Content Placeholder 2">
                <a:extLst>
                  <a:ext uri="{FF2B5EF4-FFF2-40B4-BE49-F238E27FC236}">
                    <a16:creationId xmlns:a16="http://schemas.microsoft.com/office/drawing/2014/main" id="{54AC30D9-8C22-5281-3138-FEB1205085B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82153" y="3463221"/>
                <a:ext cx="3640715" cy="51137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Content Placeholder 2">
                <a:extLst>
                  <a:ext uri="{FF2B5EF4-FFF2-40B4-BE49-F238E27FC236}">
                    <a16:creationId xmlns:a16="http://schemas.microsoft.com/office/drawing/2014/main" id="{47AED5B3-1D9F-E561-7C99-DE59D4119DBD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72152" y="3868084"/>
                <a:ext cx="5150628" cy="51137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i="1" smtClean="0">
                          <a:latin typeface="Cambria Math" panose="02040503050406030204" pitchFamily="18" charset="0"/>
                        </a:rPr>
                        <m:t>8</m:t>
                      </m:r>
                      <m:sSup>
                        <m:sSupPr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AU" sz="2400" i="1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−4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+5=0</m:t>
                      </m:r>
                    </m:oMath>
                  </m:oMathPara>
                </a14:m>
                <a:endParaRPr lang="en-AU" sz="2400" dirty="0"/>
              </a:p>
            </p:txBody>
          </p:sp>
        </mc:Choice>
        <mc:Fallback>
          <p:sp>
            <p:nvSpPr>
              <p:cNvPr id="13" name="Content Placeholder 2">
                <a:extLst>
                  <a:ext uri="{FF2B5EF4-FFF2-40B4-BE49-F238E27FC236}">
                    <a16:creationId xmlns:a16="http://schemas.microsoft.com/office/drawing/2014/main" id="{47AED5B3-1D9F-E561-7C99-DE59D4119DB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2152" y="3868084"/>
                <a:ext cx="5150628" cy="511370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Content Placeholder 2">
                <a:extLst>
                  <a:ext uri="{FF2B5EF4-FFF2-40B4-BE49-F238E27FC236}">
                    <a16:creationId xmlns:a16="http://schemas.microsoft.com/office/drawing/2014/main" id="{45C26783-BB10-76E6-D864-828DE6B73D67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8100" y="3104303"/>
                <a:ext cx="3640715" cy="51137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:r>
                  <a:rPr lang="en-AU" sz="2400" b="0" dirty="0"/>
                  <a:t>Let </a:t>
                </a:r>
                <a14:m>
                  <m:oMath xmlns:m="http://schemas.openxmlformats.org/officeDocument/2006/math"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n-AU" sz="2400" b="0" i="0" smtClean="0">
                        <a:latin typeface="Cambria Math" panose="02040503050406030204" pitchFamily="18" charset="0"/>
                      </a:rPr>
                      <m:t>cosec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𝜃</m:t>
                    </m:r>
                  </m:oMath>
                </a14:m>
                <a:endParaRPr lang="en-AU" sz="2400" dirty="0"/>
              </a:p>
            </p:txBody>
          </p:sp>
        </mc:Choice>
        <mc:Fallback>
          <p:sp>
            <p:nvSpPr>
              <p:cNvPr id="14" name="Content Placeholder 2">
                <a:extLst>
                  <a:ext uri="{FF2B5EF4-FFF2-40B4-BE49-F238E27FC236}">
                    <a16:creationId xmlns:a16="http://schemas.microsoft.com/office/drawing/2014/main" id="{45C26783-BB10-76E6-D864-828DE6B73D6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" y="3104303"/>
                <a:ext cx="3640715" cy="511370"/>
              </a:xfrm>
              <a:prstGeom prst="rect">
                <a:avLst/>
              </a:prstGeom>
              <a:blipFill>
                <a:blip r:embed="rId11"/>
                <a:stretch>
                  <a:fillRect l="-2513" t="-16667" b="-9524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Content Placeholder 2">
                <a:extLst>
                  <a:ext uri="{FF2B5EF4-FFF2-40B4-BE49-F238E27FC236}">
                    <a16:creationId xmlns:a16="http://schemas.microsoft.com/office/drawing/2014/main" id="{DFE24D99-3FBD-6945-9B76-3EBBA4040662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40405" y="4300388"/>
                <a:ext cx="5150628" cy="51137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(4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−5)−(4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−5)=0</m:t>
                      </m:r>
                    </m:oMath>
                  </m:oMathPara>
                </a14:m>
                <a:endParaRPr lang="en-AU" sz="2400" dirty="0"/>
              </a:p>
            </p:txBody>
          </p:sp>
        </mc:Choice>
        <mc:Fallback>
          <p:sp>
            <p:nvSpPr>
              <p:cNvPr id="15" name="Content Placeholder 2">
                <a:extLst>
                  <a:ext uri="{FF2B5EF4-FFF2-40B4-BE49-F238E27FC236}">
                    <a16:creationId xmlns:a16="http://schemas.microsoft.com/office/drawing/2014/main" id="{DFE24D99-3FBD-6945-9B76-3EBBA404066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0405" y="4300388"/>
                <a:ext cx="5150628" cy="511370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Content Placeholder 2">
                <a:extLst>
                  <a:ext uri="{FF2B5EF4-FFF2-40B4-BE49-F238E27FC236}">
                    <a16:creationId xmlns:a16="http://schemas.microsoft.com/office/drawing/2014/main" id="{649DC9F9-5271-381C-0AE3-A22435EEC265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08658" y="4746174"/>
                <a:ext cx="4256618" cy="51137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d>
                        <m:dPr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−5</m:t>
                          </m:r>
                        </m:e>
                      </m:d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AU" sz="2400" dirty="0"/>
              </a:p>
            </p:txBody>
          </p:sp>
        </mc:Choice>
        <mc:Fallback>
          <p:sp>
            <p:nvSpPr>
              <p:cNvPr id="16" name="Content Placeholder 2">
                <a:extLst>
                  <a:ext uri="{FF2B5EF4-FFF2-40B4-BE49-F238E27FC236}">
                    <a16:creationId xmlns:a16="http://schemas.microsoft.com/office/drawing/2014/main" id="{649DC9F9-5271-381C-0AE3-A22435EEC26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8658" y="4746174"/>
                <a:ext cx="4256618" cy="511370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Content Placeholder 2">
                <a:extLst>
                  <a:ext uri="{FF2B5EF4-FFF2-40B4-BE49-F238E27FC236}">
                    <a16:creationId xmlns:a16="http://schemas.microsoft.com/office/drawing/2014/main" id="{10D601C0-C102-625B-ED83-2B3F371497B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066162" y="5178478"/>
                <a:ext cx="4256618" cy="51137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14:m>
                  <m:oMath xmlns:m="http://schemas.openxmlformats.org/officeDocument/2006/math"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AU" sz="2400" dirty="0"/>
                  <a:t>   or  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AU" sz="2400" b="0" i="0" smtClean="0">
                        <a:latin typeface="Cambria Math" panose="02040503050406030204" pitchFamily="18" charset="0"/>
                      </a:rPr>
                      <m:t>y</m:t>
                    </m:r>
                    <m:r>
                      <a:rPr lang="en-AU" sz="24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endParaRPr lang="en-AU" sz="2400" dirty="0"/>
              </a:p>
            </p:txBody>
          </p:sp>
        </mc:Choice>
        <mc:Fallback>
          <p:sp>
            <p:nvSpPr>
              <p:cNvPr id="17" name="Content Placeholder 2">
                <a:extLst>
                  <a:ext uri="{FF2B5EF4-FFF2-40B4-BE49-F238E27FC236}">
                    <a16:creationId xmlns:a16="http://schemas.microsoft.com/office/drawing/2014/main" id="{10D601C0-C102-625B-ED83-2B3F371497B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6162" y="5178478"/>
                <a:ext cx="4256618" cy="511370"/>
              </a:xfrm>
              <a:prstGeom prst="rect">
                <a:avLst/>
              </a:prstGeom>
              <a:blipFill>
                <a:blip r:embed="rId14"/>
                <a:stretch>
                  <a:fillRect t="-1190" b="-2500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Content Placeholder 2">
                <a:extLst>
                  <a:ext uri="{FF2B5EF4-FFF2-40B4-BE49-F238E27FC236}">
                    <a16:creationId xmlns:a16="http://schemas.microsoft.com/office/drawing/2014/main" id="{AFFB216B-DF8A-C87F-7E8F-FB4DCEF2357F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280359" y="1855475"/>
                <a:ext cx="4256618" cy="51137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AU" sz="2400" smtClean="0">
                        <a:latin typeface="Cambria Math" panose="02040503050406030204" pitchFamily="18" charset="0"/>
                      </a:rPr>
                      <m:t>cosec</m:t>
                    </m:r>
                    <m:r>
                      <a:rPr lang="en-AU" sz="24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AU" sz="2400" i="1">
                        <a:latin typeface="Cambria Math" panose="02040503050406030204" pitchFamily="18" charset="0"/>
                      </a:rPr>
                      <m:t>𝜃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AU" sz="2400" dirty="0"/>
                  <a:t>   or   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AU" sz="2400">
                        <a:latin typeface="Cambria Math" panose="02040503050406030204" pitchFamily="18" charset="0"/>
                      </a:rPr>
                      <m:t>cosec</m:t>
                    </m:r>
                    <m:r>
                      <a:rPr lang="en-AU" sz="24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AU" sz="2400" i="1">
                        <a:latin typeface="Cambria Math" panose="02040503050406030204" pitchFamily="18" charset="0"/>
                      </a:rPr>
                      <m:t>𝜃</m:t>
                    </m:r>
                    <m:r>
                      <a:rPr lang="en-AU" sz="24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endParaRPr lang="en-AU" sz="2400" dirty="0"/>
              </a:p>
            </p:txBody>
          </p:sp>
        </mc:Choice>
        <mc:Fallback>
          <p:sp>
            <p:nvSpPr>
              <p:cNvPr id="18" name="Content Placeholder 2">
                <a:extLst>
                  <a:ext uri="{FF2B5EF4-FFF2-40B4-BE49-F238E27FC236}">
                    <a16:creationId xmlns:a16="http://schemas.microsoft.com/office/drawing/2014/main" id="{AFFB216B-DF8A-C87F-7E8F-FB4DCEF2357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80359" y="1855475"/>
                <a:ext cx="4256618" cy="511370"/>
              </a:xfrm>
              <a:prstGeom prst="rect">
                <a:avLst/>
              </a:prstGeom>
              <a:blipFill>
                <a:blip r:embed="rId15"/>
                <a:stretch>
                  <a:fillRect t="-1190" b="-2500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Content Placeholder 2">
                <a:extLst>
                  <a:ext uri="{FF2B5EF4-FFF2-40B4-BE49-F238E27FC236}">
                    <a16:creationId xmlns:a16="http://schemas.microsoft.com/office/drawing/2014/main" id="{78B49082-71A3-D46D-D8F8-C47D1DD44191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694977" y="2459789"/>
                <a:ext cx="4256618" cy="51137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func>
                          <m:funcPr>
                            <m:ctrlPr>
                              <a:rPr lang="en-AU" sz="2400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AU" sz="2400" b="0" i="0" smtClean="0">
                                <a:latin typeface="Cambria Math" panose="02040503050406030204" pitchFamily="18" charset="0"/>
                              </a:rPr>
                              <m:t>sin</m:t>
                            </m:r>
                          </m:fName>
                          <m:e>
                            <m:r>
                              <a:rPr lang="en-AU" sz="2400" b="0" i="1" smtClean="0">
                                <a:latin typeface="Cambria Math" panose="02040503050406030204" pitchFamily="18" charset="0"/>
                              </a:rPr>
                              <m:t>𝜃</m:t>
                            </m:r>
                          </m:e>
                        </m:func>
                      </m:den>
                    </m:f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AU" sz="2400" dirty="0"/>
                  <a:t>      or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sz="24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func>
                          <m:funcPr>
                            <m:ctrlPr>
                              <a:rPr lang="en-AU" sz="2400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AU" sz="2400">
                                <a:latin typeface="Cambria Math" panose="02040503050406030204" pitchFamily="18" charset="0"/>
                              </a:rPr>
                              <m:t>sin</m:t>
                            </m:r>
                          </m:fName>
                          <m:e>
                            <m:r>
                              <a:rPr lang="en-AU" sz="2400" i="1">
                                <a:latin typeface="Cambria Math" panose="02040503050406030204" pitchFamily="18" charset="0"/>
                              </a:rPr>
                              <m:t>𝜃</m:t>
                            </m:r>
                          </m:e>
                        </m:func>
                      </m:den>
                    </m:f>
                    <m:r>
                      <a:rPr lang="en-AU" sz="24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endParaRPr lang="en-AU" sz="2400" dirty="0"/>
              </a:p>
            </p:txBody>
          </p:sp>
        </mc:Choice>
        <mc:Fallback>
          <p:sp>
            <p:nvSpPr>
              <p:cNvPr id="19" name="Content Placeholder 2">
                <a:extLst>
                  <a:ext uri="{FF2B5EF4-FFF2-40B4-BE49-F238E27FC236}">
                    <a16:creationId xmlns:a16="http://schemas.microsoft.com/office/drawing/2014/main" id="{78B49082-71A3-D46D-D8F8-C47D1DD4419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94977" y="2459789"/>
                <a:ext cx="4256618" cy="511370"/>
              </a:xfrm>
              <a:prstGeom prst="rect">
                <a:avLst/>
              </a:prstGeom>
              <a:blipFill>
                <a:blip r:embed="rId16"/>
                <a:stretch>
                  <a:fillRect t="-1205" b="-26506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" name="Content Placeholder 2">
                <a:extLst>
                  <a:ext uri="{FF2B5EF4-FFF2-40B4-BE49-F238E27FC236}">
                    <a16:creationId xmlns:a16="http://schemas.microsoft.com/office/drawing/2014/main" id="{1ECB8A3F-705D-B797-08DA-5806337624A4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561884" y="3114414"/>
                <a:ext cx="4256618" cy="51137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14:m>
                  <m:oMath xmlns:m="http://schemas.openxmlformats.org/officeDocument/2006/math">
                    <m:func>
                      <m:func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AU" sz="2400" b="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</m:func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r>
                  <a:rPr lang="en-AU" sz="2400" dirty="0"/>
                  <a:t>      or    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AU" sz="24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AU" sz="240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AU" sz="2400" i="1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</m:func>
                    <m:r>
                      <a:rPr lang="en-AU" sz="24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AU" sz="2400" dirty="0"/>
                  <a:t> </a:t>
                </a:r>
              </a:p>
            </p:txBody>
          </p:sp>
        </mc:Choice>
        <mc:Fallback>
          <p:sp>
            <p:nvSpPr>
              <p:cNvPr id="20" name="Content Placeholder 2">
                <a:extLst>
                  <a:ext uri="{FF2B5EF4-FFF2-40B4-BE49-F238E27FC236}">
                    <a16:creationId xmlns:a16="http://schemas.microsoft.com/office/drawing/2014/main" id="{1ECB8A3F-705D-B797-08DA-5806337624A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61884" y="3114414"/>
                <a:ext cx="4256618" cy="511370"/>
              </a:xfrm>
              <a:prstGeom prst="rect">
                <a:avLst/>
              </a:prstGeom>
              <a:blipFill>
                <a:blip r:embed="rId17"/>
                <a:stretch>
                  <a:fillRect t="-2381" b="-2381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D20B90DE-0888-8DB9-8108-23058CF0B933}"/>
              </a:ext>
            </a:extLst>
          </p:cNvPr>
          <p:cNvSpPr txBox="1">
            <a:spLocks/>
          </p:cNvSpPr>
          <p:nvPr/>
        </p:nvSpPr>
        <p:spPr>
          <a:xfrm>
            <a:off x="7077540" y="3625784"/>
            <a:ext cx="4256618" cy="51137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en-AU" sz="2400" dirty="0"/>
              <a:t>(no solutions)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768C1BCF-AC1C-DA05-9B77-F4985EC16589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 rot="5400000">
            <a:off x="8338022" y="2265380"/>
            <a:ext cx="709005" cy="4452553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23" name="Content Placeholder 2">
                <a:extLst>
                  <a:ext uri="{FF2B5EF4-FFF2-40B4-BE49-F238E27FC236}">
                    <a16:creationId xmlns:a16="http://schemas.microsoft.com/office/drawing/2014/main" id="{927A5BB0-6BAC-E4DE-D198-826770CC1D1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869222" y="5211801"/>
                <a:ext cx="4256618" cy="51137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𝜃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=53.15°, 126.87°</m:t>
                      </m:r>
                    </m:oMath>
                  </m:oMathPara>
                </a14:m>
                <a:endParaRPr lang="en-AU" sz="2400" dirty="0"/>
              </a:p>
            </p:txBody>
          </p:sp>
        </mc:Choice>
        <mc:Fallback>
          <p:sp>
            <p:nvSpPr>
              <p:cNvPr id="23" name="Content Placeholder 2">
                <a:extLst>
                  <a:ext uri="{FF2B5EF4-FFF2-40B4-BE49-F238E27FC236}">
                    <a16:creationId xmlns:a16="http://schemas.microsoft.com/office/drawing/2014/main" id="{927A5BB0-6BAC-E4DE-D198-826770CC1D1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69222" y="5211801"/>
                <a:ext cx="4256618" cy="511370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10900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 animBg="1"/>
      <p:bldP spid="8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2" grpId="0"/>
      <p:bldP spid="2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>
            <a:extLst>
              <a:ext uri="{FF2B5EF4-FFF2-40B4-BE49-F238E27FC236}">
                <a16:creationId xmlns:a16="http://schemas.microsoft.com/office/drawing/2014/main" id="{B61E3977-7B06-DE46-1B67-B76219879AD4}"/>
              </a:ext>
            </a:extLst>
          </p:cNvPr>
          <p:cNvSpPr txBox="1"/>
          <p:nvPr/>
        </p:nvSpPr>
        <p:spPr>
          <a:xfrm>
            <a:off x="0" y="-6605"/>
            <a:ext cx="2958048" cy="584775"/>
          </a:xfrm>
          <a:prstGeom prst="homePlate">
            <a:avLst/>
          </a:prstGeom>
          <a:solidFill>
            <a:schemeClr val="accent2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chemeClr val="tx1"/>
                </a:solidFill>
              </a:rPr>
              <a:t>Sadler Ex 9E Q4</a:t>
            </a:r>
            <a:endParaRPr lang="en-AU" sz="3200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2">
                <a:extLst>
                  <a:ext uri="{FF2B5EF4-FFF2-40B4-BE49-F238E27FC236}">
                    <a16:creationId xmlns:a16="http://schemas.microsoft.com/office/drawing/2014/main" id="{DC579E27-ABC3-2033-3800-22E50133299A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-1" y="734527"/>
                <a:ext cx="11932080" cy="51137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:r>
                  <a:rPr lang="en-AU" sz="2400" b="0" dirty="0"/>
                  <a:t>Solve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unc>
                          <m:funcPr>
                            <m:ctrlPr>
                              <a:rPr lang="en-AU" sz="2400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AU" sz="2400" b="0" i="0" smtClean="0">
                                <a:latin typeface="Cambria Math" panose="02040503050406030204" pitchFamily="18" charset="0"/>
                              </a:rPr>
                              <m:t>sec</m:t>
                            </m:r>
                          </m:fName>
                          <m:e>
                            <m:r>
                              <a:rPr lang="en-AU" sz="2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func>
                      </m:e>
                    </m:d>
                    <m:d>
                      <m:d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3−</m:t>
                        </m:r>
                        <m:func>
                          <m:funcPr>
                            <m:ctrlPr>
                              <a:rPr lang="en-AU" sz="2400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AU" sz="2400" b="0" i="0" smtClean="0">
                                <a:latin typeface="Cambria Math" panose="02040503050406030204" pitchFamily="18" charset="0"/>
                              </a:rPr>
                              <m:t>sec</m:t>
                            </m:r>
                          </m:fName>
                          <m:e>
                            <m:r>
                              <a:rPr lang="en-AU" sz="2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func>
                      </m:e>
                    </m:d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AU" sz="2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AU" sz="2400" b="0" i="0" smtClean="0">
                                <a:latin typeface="Cambria Math" panose="02040503050406030204" pitchFamily="18" charset="0"/>
                              </a:rPr>
                              <m:t>tan</m:t>
                            </m:r>
                          </m:e>
                          <m:sup>
                            <m:r>
                              <a:rPr lang="en-AU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fName>
                      <m:e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−1,    −180°≤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≤180°</m:t>
                    </m:r>
                  </m:oMath>
                </a14:m>
                <a:endParaRPr lang="en-AU" sz="2400" dirty="0"/>
              </a:p>
            </p:txBody>
          </p:sp>
        </mc:Choice>
        <mc:Fallback xmlns="">
          <p:sp>
            <p:nvSpPr>
              <p:cNvPr id="5" name="Content Placeholder 2">
                <a:extLst>
                  <a:ext uri="{FF2B5EF4-FFF2-40B4-BE49-F238E27FC236}">
                    <a16:creationId xmlns:a16="http://schemas.microsoft.com/office/drawing/2014/main" id="{DC579E27-ABC3-2033-3800-22E50133299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" y="734527"/>
                <a:ext cx="11932080" cy="511370"/>
              </a:xfrm>
              <a:prstGeom prst="rect">
                <a:avLst/>
              </a:prstGeom>
              <a:blipFill>
                <a:blip r:embed="rId2"/>
                <a:stretch>
                  <a:fillRect l="-766" t="-16667" b="-9524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D30FE72D-A442-4742-090B-EE7E92D29894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59921" y="1245897"/>
                <a:ext cx="4550805" cy="51137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AU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AU" sz="24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AU" sz="2400">
                                  <a:latin typeface="Cambria Math" panose="02040503050406030204" pitchFamily="18" charset="0"/>
                                </a:rPr>
                                <m:t>sec</m:t>
                              </m:r>
                            </m:fName>
                            <m:e>
                              <m:r>
                                <a:rPr lang="en-AU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d>
                        <m:dPr>
                          <m:ctrlPr>
                            <a:rPr lang="en-AU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2400" i="1">
                              <a:latin typeface="Cambria Math" panose="02040503050406030204" pitchFamily="18" charset="0"/>
                            </a:rPr>
                            <m:t>3−</m:t>
                          </m:r>
                          <m:func>
                            <m:funcPr>
                              <m:ctrlPr>
                                <a:rPr lang="en-AU" sz="24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AU" sz="2400">
                                  <a:latin typeface="Cambria Math" panose="02040503050406030204" pitchFamily="18" charset="0"/>
                                </a:rPr>
                                <m:t>sec</m:t>
                              </m:r>
                            </m:fName>
                            <m:e>
                              <m:r>
                                <a:rPr lang="en-AU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AU" sz="2400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AU" sz="24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AU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AU" sz="2400">
                                  <a:latin typeface="Cambria Math" panose="02040503050406030204" pitchFamily="18" charset="0"/>
                                </a:rPr>
                                <m:t>tan</m:t>
                              </m:r>
                            </m:e>
                            <m:sup>
                              <m:r>
                                <a:rPr lang="en-AU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AU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AU" sz="2400" i="1">
                          <a:latin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en-AU" sz="2400" dirty="0"/>
              </a:p>
            </p:txBody>
          </p:sp>
        </mc:Choice>
        <mc:Fallback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D30FE72D-A442-4742-090B-EE7E92D2989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921" y="1245897"/>
                <a:ext cx="4550805" cy="51137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Content Placeholder 2">
                <a:extLst>
                  <a:ext uri="{FF2B5EF4-FFF2-40B4-BE49-F238E27FC236}">
                    <a16:creationId xmlns:a16="http://schemas.microsoft.com/office/drawing/2014/main" id="{BFB0C919-CE09-B86F-2C74-64FEF4CA4981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171671" y="1345472"/>
                <a:ext cx="5401949" cy="511371"/>
              </a:xfrm>
              <a:prstGeom prst="rect">
                <a:avLst/>
              </a:prstGeom>
              <a:ln>
                <a:solidFill>
                  <a:srgbClr val="FF0000"/>
                </a:solidFill>
              </a:ln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AU" sz="2400" b="0" i="0" smtClean="0">
                                  <a:latin typeface="Cambria Math" panose="02040503050406030204" pitchFamily="18" charset="0"/>
                                </a:rPr>
                                <m:t>tan</m:t>
                              </m:r>
                            </m:e>
                            <m:sup>
                              <m: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𝜃</m:t>
                          </m:r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AU" sz="24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AU" sz="2400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AU" sz="2400" b="0" i="0" smtClean="0">
                                  <a:latin typeface="Cambria Math" panose="02040503050406030204" pitchFamily="18" charset="0"/>
                                </a:rPr>
                                <m:t>sec</m:t>
                              </m:r>
                            </m:e>
                            <m:sup>
                              <m: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𝜃</m:t>
                          </m:r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</m:oMath>
                  </m:oMathPara>
                </a14:m>
                <a:br>
                  <a:rPr lang="en-AU" sz="2400" dirty="0"/>
                </a:br>
                <a:br>
                  <a:rPr lang="en-AU" sz="2400" b="0" dirty="0"/>
                </a:br>
                <a:endParaRPr lang="en-AU" sz="2400" dirty="0"/>
              </a:p>
            </p:txBody>
          </p:sp>
        </mc:Choice>
        <mc:Fallback>
          <p:sp>
            <p:nvSpPr>
              <p:cNvPr id="6" name="Content Placeholder 2">
                <a:extLst>
                  <a:ext uri="{FF2B5EF4-FFF2-40B4-BE49-F238E27FC236}">
                    <a16:creationId xmlns:a16="http://schemas.microsoft.com/office/drawing/2014/main" id="{BFB0C919-CE09-B86F-2C74-64FEF4CA498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1671" y="1345472"/>
                <a:ext cx="5401949" cy="51137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4C0EACBE-9CE4-82CD-3490-5360BC1535D4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18380" y="1780245"/>
                <a:ext cx="4550805" cy="51137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3</m:t>
                      </m:r>
                      <m:func>
                        <m:funcPr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AU" sz="2400" b="0" i="0" smtClean="0">
                              <a:latin typeface="Cambria Math" panose="02040503050406030204" pitchFamily="18" charset="0"/>
                            </a:rPr>
                            <m:t>sec</m:t>
                          </m:r>
                        </m:fName>
                        <m:e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−</m:t>
                      </m:r>
                      <m:func>
                        <m:funcPr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AU" sz="2400" b="0" i="0" smtClean="0">
                                  <a:latin typeface="Cambria Math" panose="02040503050406030204" pitchFamily="18" charset="0"/>
                                </a:rPr>
                                <m:t>sec</m:t>
                              </m:r>
                            </m:e>
                            <m:sup>
                              <m: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AU" sz="2400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AU" sz="2400" b="0" i="0" smtClean="0">
                                  <a:latin typeface="Cambria Math" panose="02040503050406030204" pitchFamily="18" charset="0"/>
                                </a:rPr>
                                <m:t>sec</m:t>
                              </m:r>
                            </m:e>
                            <m:sup>
                              <m: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−1−</m:t>
                      </m:r>
                      <m:r>
                        <a:rPr lang="en-AU" sz="2400" i="1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AU" sz="2400" dirty="0"/>
              </a:p>
            </p:txBody>
          </p:sp>
        </mc:Choice>
        <mc:Fallback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4C0EACBE-9CE4-82CD-3490-5360BC1535D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8380" y="1780245"/>
                <a:ext cx="4550805" cy="51137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Content Placeholder 2">
                <a:extLst>
                  <a:ext uri="{FF2B5EF4-FFF2-40B4-BE49-F238E27FC236}">
                    <a16:creationId xmlns:a16="http://schemas.microsoft.com/office/drawing/2014/main" id="{E34B727C-CF6F-6D28-EAAF-B8A5222CF2C9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82645" y="2291615"/>
                <a:ext cx="4550805" cy="51137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i="1" smtClean="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=−3</m:t>
                      </m:r>
                      <m:func>
                        <m:funcPr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AU" sz="2400" b="0" i="0" smtClean="0">
                              <a:latin typeface="Cambria Math" panose="02040503050406030204" pitchFamily="18" charset="0"/>
                            </a:rPr>
                            <m:t>sec</m:t>
                          </m:r>
                        </m:fName>
                        <m:e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+2</m:t>
                      </m:r>
                      <m:func>
                        <m:funcPr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AU" sz="2400" b="0" i="0" smtClean="0">
                                  <a:latin typeface="Cambria Math" panose="02040503050406030204" pitchFamily="18" charset="0"/>
                                </a:rPr>
                                <m:t>sec</m:t>
                              </m:r>
                            </m:e>
                            <m:sup>
                              <m: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−2</m:t>
                      </m:r>
                    </m:oMath>
                  </m:oMathPara>
                </a14:m>
                <a:endParaRPr lang="en-AU" sz="2400" dirty="0"/>
              </a:p>
            </p:txBody>
          </p:sp>
        </mc:Choice>
        <mc:Fallback>
          <p:sp>
            <p:nvSpPr>
              <p:cNvPr id="8" name="Content Placeholder 2">
                <a:extLst>
                  <a:ext uri="{FF2B5EF4-FFF2-40B4-BE49-F238E27FC236}">
                    <a16:creationId xmlns:a16="http://schemas.microsoft.com/office/drawing/2014/main" id="{E34B727C-CF6F-6D28-EAAF-B8A5222CF2C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2645" y="2291615"/>
                <a:ext cx="4550805" cy="51137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Content Placeholder 2">
                <a:extLst>
                  <a:ext uri="{FF2B5EF4-FFF2-40B4-BE49-F238E27FC236}">
                    <a16:creationId xmlns:a16="http://schemas.microsoft.com/office/drawing/2014/main" id="{E3F46E49-66A2-3DF6-8B4D-3A9DC62BF335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46910" y="2802985"/>
                <a:ext cx="4550805" cy="51137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2</m:t>
                      </m:r>
                      <m:func>
                        <m:funcPr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AU" sz="2400" b="0" i="0" smtClean="0">
                                  <a:latin typeface="Cambria Math" panose="02040503050406030204" pitchFamily="18" charset="0"/>
                                </a:rPr>
                                <m:t>sec</m:t>
                              </m:r>
                            </m:e>
                            <m:sup>
                              <m: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AU" sz="2400" i="1">
                          <a:latin typeface="Cambria Math" panose="02040503050406030204" pitchFamily="18" charset="0"/>
                        </a:rPr>
                        <m:t>3</m:t>
                      </m:r>
                      <m:func>
                        <m:funcPr>
                          <m:ctrlPr>
                            <a:rPr lang="en-AU" sz="24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AU" sz="2400">
                              <a:latin typeface="Cambria Math" panose="02040503050406030204" pitchFamily="18" charset="0"/>
                            </a:rPr>
                            <m:t>sec</m:t>
                          </m:r>
                        </m:fName>
                        <m:e>
                          <m:r>
                            <a:rPr lang="en-AU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−2=0</m:t>
                      </m:r>
                    </m:oMath>
                  </m:oMathPara>
                </a14:m>
                <a:endParaRPr lang="en-AU" sz="2400" dirty="0"/>
              </a:p>
            </p:txBody>
          </p:sp>
        </mc:Choice>
        <mc:Fallback>
          <p:sp>
            <p:nvSpPr>
              <p:cNvPr id="9" name="Content Placeholder 2">
                <a:extLst>
                  <a:ext uri="{FF2B5EF4-FFF2-40B4-BE49-F238E27FC236}">
                    <a16:creationId xmlns:a16="http://schemas.microsoft.com/office/drawing/2014/main" id="{E3F46E49-66A2-3DF6-8B4D-3A9DC62BF33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6910" y="2802985"/>
                <a:ext cx="4550805" cy="51137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Content Placeholder 2">
                <a:extLst>
                  <a:ext uri="{FF2B5EF4-FFF2-40B4-BE49-F238E27FC236}">
                    <a16:creationId xmlns:a16="http://schemas.microsoft.com/office/drawing/2014/main" id="{65ED43EF-E899-3E78-5DC0-197E03E7AF18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229753" y="3543646"/>
                <a:ext cx="3640715" cy="51137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i="1" smtClean="0">
                          <a:latin typeface="Cambria Math" panose="02040503050406030204" pitchFamily="18" charset="0"/>
                        </a:rPr>
                        <m:t>2</m:t>
                      </m:r>
                      <m:sSup>
                        <m:sSupPr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AU" sz="2400" i="1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AU" sz="24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AU" sz="2400" i="1">
                          <a:latin typeface="Cambria Math" panose="02040503050406030204" pitchFamily="18" charset="0"/>
                        </a:rPr>
                        <m:t>−2=0</m:t>
                      </m:r>
                    </m:oMath>
                  </m:oMathPara>
                </a14:m>
                <a:endParaRPr lang="en-AU" sz="2400" dirty="0"/>
              </a:p>
            </p:txBody>
          </p:sp>
        </mc:Choice>
        <mc:Fallback>
          <p:sp>
            <p:nvSpPr>
              <p:cNvPr id="10" name="Content Placeholder 2">
                <a:extLst>
                  <a:ext uri="{FF2B5EF4-FFF2-40B4-BE49-F238E27FC236}">
                    <a16:creationId xmlns:a16="http://schemas.microsoft.com/office/drawing/2014/main" id="{65ED43EF-E899-3E78-5DC0-197E03E7AF1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9753" y="3543646"/>
                <a:ext cx="3640715" cy="51137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Content Placeholder 2">
                <a:extLst>
                  <a:ext uri="{FF2B5EF4-FFF2-40B4-BE49-F238E27FC236}">
                    <a16:creationId xmlns:a16="http://schemas.microsoft.com/office/drawing/2014/main" id="{DE63BB41-0131-5417-2ADC-A5119BC598B2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0" y="3184728"/>
                <a:ext cx="3640715" cy="51137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:r>
                  <a:rPr lang="en-AU" sz="2400" b="0" dirty="0"/>
                  <a:t>Let </a:t>
                </a:r>
                <a14:m>
                  <m:oMath xmlns:m="http://schemas.openxmlformats.org/officeDocument/2006/math"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n-AU" sz="2400" b="0" i="0" smtClean="0">
                        <a:latin typeface="Cambria Math" panose="02040503050406030204" pitchFamily="18" charset="0"/>
                      </a:rPr>
                      <m:t>sec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AU" sz="2400" dirty="0"/>
              </a:p>
            </p:txBody>
          </p:sp>
        </mc:Choice>
        <mc:Fallback>
          <p:sp>
            <p:nvSpPr>
              <p:cNvPr id="11" name="Content Placeholder 2">
                <a:extLst>
                  <a:ext uri="{FF2B5EF4-FFF2-40B4-BE49-F238E27FC236}">
                    <a16:creationId xmlns:a16="http://schemas.microsoft.com/office/drawing/2014/main" id="{DE63BB41-0131-5417-2ADC-A5119BC598B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3184728"/>
                <a:ext cx="3640715" cy="511370"/>
              </a:xfrm>
              <a:prstGeom prst="rect">
                <a:avLst/>
              </a:prstGeom>
              <a:blipFill>
                <a:blip r:embed="rId9"/>
                <a:stretch>
                  <a:fillRect l="-2513" t="-16667" b="-9524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Content Placeholder 2">
                <a:extLst>
                  <a:ext uri="{FF2B5EF4-FFF2-40B4-BE49-F238E27FC236}">
                    <a16:creationId xmlns:a16="http://schemas.microsoft.com/office/drawing/2014/main" id="{5AB63E65-55EC-F7CF-EC57-BE825EC63802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348535" y="4055016"/>
                <a:ext cx="3640715" cy="51137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i="1" smtClean="0">
                          <a:latin typeface="Cambria Math" panose="02040503050406030204" pitchFamily="18" charset="0"/>
                        </a:rPr>
                        <m:t>2</m:t>
                      </m:r>
                      <m:sSup>
                        <m:sSupPr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−4</m:t>
                      </m:r>
                      <m:r>
                        <a:rPr lang="en-AU" sz="24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AU" sz="2400" i="1">
                          <a:latin typeface="Cambria Math" panose="02040503050406030204" pitchFamily="18" charset="0"/>
                        </a:rPr>
                        <m:t>−2=0</m:t>
                      </m:r>
                    </m:oMath>
                  </m:oMathPara>
                </a14:m>
                <a:endParaRPr lang="en-AU" sz="2400" dirty="0"/>
              </a:p>
            </p:txBody>
          </p:sp>
        </mc:Choice>
        <mc:Fallback>
          <p:sp>
            <p:nvSpPr>
              <p:cNvPr id="12" name="Content Placeholder 2">
                <a:extLst>
                  <a:ext uri="{FF2B5EF4-FFF2-40B4-BE49-F238E27FC236}">
                    <a16:creationId xmlns:a16="http://schemas.microsoft.com/office/drawing/2014/main" id="{5AB63E65-55EC-F7CF-EC57-BE825EC6380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48535" y="4055016"/>
                <a:ext cx="3640715" cy="511370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Content Placeholder 2">
                <a:extLst>
                  <a:ext uri="{FF2B5EF4-FFF2-40B4-BE49-F238E27FC236}">
                    <a16:creationId xmlns:a16="http://schemas.microsoft.com/office/drawing/2014/main" id="{8E81D6A0-5B69-C1E6-8C58-4560A0EC750E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406806" y="4539992"/>
                <a:ext cx="3640715" cy="51137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𝑦</m:t>
                      </m:r>
                      <m:d>
                        <m:dPr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</m:e>
                      </m:d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+(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−2)=0</m:t>
                      </m:r>
                    </m:oMath>
                  </m:oMathPara>
                </a14:m>
                <a:endParaRPr lang="en-AU" sz="2400" dirty="0"/>
              </a:p>
            </p:txBody>
          </p:sp>
        </mc:Choice>
        <mc:Fallback>
          <p:sp>
            <p:nvSpPr>
              <p:cNvPr id="14" name="Content Placeholder 2">
                <a:extLst>
                  <a:ext uri="{FF2B5EF4-FFF2-40B4-BE49-F238E27FC236}">
                    <a16:creationId xmlns:a16="http://schemas.microsoft.com/office/drawing/2014/main" id="{8E81D6A0-5B69-C1E6-8C58-4560A0EC75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6806" y="4539992"/>
                <a:ext cx="3640715" cy="511370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Content Placeholder 2">
                <a:extLst>
                  <a:ext uri="{FF2B5EF4-FFF2-40B4-BE49-F238E27FC236}">
                    <a16:creationId xmlns:a16="http://schemas.microsoft.com/office/drawing/2014/main" id="{FF12C32F-4811-81B7-80DD-13814EDB60FE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657000" y="5058197"/>
                <a:ext cx="3640715" cy="51137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e>
                      </m:d>
                      <m:d>
                        <m:dPr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</m:e>
                      </m:d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AU" sz="2400" i="1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AU" sz="2400" dirty="0"/>
              </a:p>
            </p:txBody>
          </p:sp>
        </mc:Choice>
        <mc:Fallback>
          <p:sp>
            <p:nvSpPr>
              <p:cNvPr id="15" name="Content Placeholder 2">
                <a:extLst>
                  <a:ext uri="{FF2B5EF4-FFF2-40B4-BE49-F238E27FC236}">
                    <a16:creationId xmlns:a16="http://schemas.microsoft.com/office/drawing/2014/main" id="{FF12C32F-4811-81B7-80DD-13814EDB60F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57000" y="5058197"/>
                <a:ext cx="3640715" cy="511370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Content Placeholder 2">
                <a:extLst>
                  <a:ext uri="{FF2B5EF4-FFF2-40B4-BE49-F238E27FC236}">
                    <a16:creationId xmlns:a16="http://schemas.microsoft.com/office/drawing/2014/main" id="{83EDA884-990C-D18A-5201-6D9674C3EF09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528470" y="5569567"/>
                <a:ext cx="3640715" cy="51137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       ,     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en-AU" sz="2400" dirty="0"/>
              </a:p>
            </p:txBody>
          </p:sp>
        </mc:Choice>
        <mc:Fallback>
          <p:sp>
            <p:nvSpPr>
              <p:cNvPr id="16" name="Content Placeholder 2">
                <a:extLst>
                  <a:ext uri="{FF2B5EF4-FFF2-40B4-BE49-F238E27FC236}">
                    <a16:creationId xmlns:a16="http://schemas.microsoft.com/office/drawing/2014/main" id="{83EDA884-990C-D18A-5201-6D9674C3EF0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8470" y="5569567"/>
                <a:ext cx="3640715" cy="511370"/>
              </a:xfrm>
              <a:prstGeom prst="rect">
                <a:avLst/>
              </a:prstGeom>
              <a:blipFill>
                <a:blip r:embed="rId13"/>
                <a:stretch>
                  <a:fillRect b="-32143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Content Placeholder 2">
                <a:extLst>
                  <a:ext uri="{FF2B5EF4-FFF2-40B4-BE49-F238E27FC236}">
                    <a16:creationId xmlns:a16="http://schemas.microsoft.com/office/drawing/2014/main" id="{6D814025-E1E0-F9B0-5A18-D39589350CC6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171672" y="2035930"/>
                <a:ext cx="4589250" cy="51137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AU" sz="2400" smtClean="0">
                          <a:latin typeface="Cambria Math" panose="02040503050406030204" pitchFamily="18" charset="0"/>
                        </a:rPr>
                        <m:t>sec</m:t>
                      </m:r>
                      <m:r>
                        <a:rPr lang="en-AU" sz="24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AU" sz="2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       ,</m:t>
                      </m:r>
                      <m:r>
                        <a:rPr lang="en-AU" sz="2400" b="0" i="0" smtClean="0">
                          <a:latin typeface="Cambria Math" panose="02040503050406030204" pitchFamily="18" charset="0"/>
                        </a:rPr>
                        <m:t>  </m:t>
                      </m:r>
                      <m:r>
                        <m:rPr>
                          <m:sty m:val="p"/>
                        </m:rPr>
                        <a:rPr lang="en-AU" sz="2400">
                          <a:latin typeface="Cambria Math" panose="02040503050406030204" pitchFamily="18" charset="0"/>
                        </a:rPr>
                        <m:t>sec</m:t>
                      </m:r>
                      <m:r>
                        <a:rPr lang="en-AU" sz="24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AU" sz="2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en-AU" sz="2400" dirty="0"/>
              </a:p>
            </p:txBody>
          </p:sp>
        </mc:Choice>
        <mc:Fallback>
          <p:sp>
            <p:nvSpPr>
              <p:cNvPr id="17" name="Content Placeholder 2">
                <a:extLst>
                  <a:ext uri="{FF2B5EF4-FFF2-40B4-BE49-F238E27FC236}">
                    <a16:creationId xmlns:a16="http://schemas.microsoft.com/office/drawing/2014/main" id="{6D814025-E1E0-F9B0-5A18-D39589350CC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1672" y="2035930"/>
                <a:ext cx="4589250" cy="511370"/>
              </a:xfrm>
              <a:prstGeom prst="rect">
                <a:avLst/>
              </a:prstGeom>
              <a:blipFill>
                <a:blip r:embed="rId14"/>
                <a:stretch>
                  <a:fillRect b="-32143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Content Placeholder 2">
                <a:extLst>
                  <a:ext uri="{FF2B5EF4-FFF2-40B4-BE49-F238E27FC236}">
                    <a16:creationId xmlns:a16="http://schemas.microsoft.com/office/drawing/2014/main" id="{17414D97-17EF-A268-C0BF-4AEDFBF79C27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171671" y="2896362"/>
                <a:ext cx="4589250" cy="51137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func>
                            <m:funcPr>
                              <m:ctrlP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AU" sz="2400" b="0" i="0" smtClean="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den>
                      </m:f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       ,   </m:t>
                      </m:r>
                      <m:f>
                        <m:fPr>
                          <m:ctrlPr>
                            <a:rPr lang="en-AU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func>
                            <m:funcPr>
                              <m:ctrlPr>
                                <a:rPr lang="en-AU" sz="24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AU" sz="240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AU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den>
                      </m:f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en-AU" sz="2400" dirty="0"/>
              </a:p>
            </p:txBody>
          </p:sp>
        </mc:Choice>
        <mc:Fallback>
          <p:sp>
            <p:nvSpPr>
              <p:cNvPr id="19" name="Content Placeholder 2">
                <a:extLst>
                  <a:ext uri="{FF2B5EF4-FFF2-40B4-BE49-F238E27FC236}">
                    <a16:creationId xmlns:a16="http://schemas.microsoft.com/office/drawing/2014/main" id="{17414D97-17EF-A268-C0BF-4AEDFBF79C2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1671" y="2896362"/>
                <a:ext cx="4589250" cy="511370"/>
              </a:xfrm>
              <a:prstGeom prst="rect">
                <a:avLst/>
              </a:prstGeom>
              <a:blipFill>
                <a:blip r:embed="rId15"/>
                <a:stretch>
                  <a:fillRect b="-33333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" name="Content Placeholder 2">
                <a:extLst>
                  <a:ext uri="{FF2B5EF4-FFF2-40B4-BE49-F238E27FC236}">
                    <a16:creationId xmlns:a16="http://schemas.microsoft.com/office/drawing/2014/main" id="{6D3AFB25-FCCF-8986-A9CA-3FE6790D03AD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303900" y="3882480"/>
                <a:ext cx="4589250" cy="51137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AU" sz="240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AU" sz="240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AU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=−2     ,      </m:t>
                      </m:r>
                      <m:func>
                        <m:funcPr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AU" sz="24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AU" sz="2400" dirty="0"/>
              </a:p>
            </p:txBody>
          </p:sp>
        </mc:Choice>
        <mc:Fallback>
          <p:sp>
            <p:nvSpPr>
              <p:cNvPr id="20" name="Content Placeholder 2">
                <a:extLst>
                  <a:ext uri="{FF2B5EF4-FFF2-40B4-BE49-F238E27FC236}">
                    <a16:creationId xmlns:a16="http://schemas.microsoft.com/office/drawing/2014/main" id="{6D3AFB25-FCCF-8986-A9CA-3FE6790D03A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03900" y="3882480"/>
                <a:ext cx="4589250" cy="511370"/>
              </a:xfrm>
              <a:prstGeom prst="rect">
                <a:avLst/>
              </a:prstGeom>
              <a:blipFill>
                <a:blip r:embed="rId16"/>
                <a:stretch>
                  <a:fillRect b="-32143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921D249B-DAF6-925B-BC63-6CF50E33C069}"/>
              </a:ext>
            </a:extLst>
          </p:cNvPr>
          <p:cNvSpPr txBox="1">
            <a:spLocks/>
          </p:cNvSpPr>
          <p:nvPr/>
        </p:nvSpPr>
        <p:spPr>
          <a:xfrm>
            <a:off x="6337987" y="4447251"/>
            <a:ext cx="2106766" cy="51137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en-AU" sz="2400" dirty="0"/>
              <a:t>(no solutions)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3" name="Content Placeholder 2">
                <a:extLst>
                  <a:ext uri="{FF2B5EF4-FFF2-40B4-BE49-F238E27FC236}">
                    <a16:creationId xmlns:a16="http://schemas.microsoft.com/office/drawing/2014/main" id="{E7976DF4-3FC9-A68D-CC27-D5410E128DC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869222" y="5211801"/>
                <a:ext cx="4256618" cy="51137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𝜃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=±60°</m:t>
                      </m:r>
                    </m:oMath>
                  </m:oMathPara>
                </a14:m>
                <a:endParaRPr lang="en-AU" sz="2400" dirty="0"/>
              </a:p>
            </p:txBody>
          </p:sp>
        </mc:Choice>
        <mc:Fallback>
          <p:sp>
            <p:nvSpPr>
              <p:cNvPr id="23" name="Content Placeholder 2">
                <a:extLst>
                  <a:ext uri="{FF2B5EF4-FFF2-40B4-BE49-F238E27FC236}">
                    <a16:creationId xmlns:a16="http://schemas.microsoft.com/office/drawing/2014/main" id="{E7976DF4-3FC9-A68D-CC27-D5410E128DC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69222" y="5211801"/>
                <a:ext cx="4256618" cy="511370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07803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 animBg="1"/>
      <p:bldP spid="7" grpId="0"/>
      <p:bldP spid="8" grpId="0"/>
      <p:bldP spid="9" grpId="0"/>
      <p:bldP spid="10" grpId="0"/>
      <p:bldP spid="11" grpId="0"/>
      <p:bldP spid="12" grpId="0"/>
      <p:bldP spid="14" grpId="0"/>
      <p:bldP spid="15" grpId="0"/>
      <p:bldP spid="16" grpId="0"/>
      <p:bldP spid="17" grpId="0"/>
      <p:bldP spid="19" grpId="0"/>
      <p:bldP spid="20" grpId="0"/>
      <p:bldP spid="22" grpId="0"/>
      <p:bldP spid="2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F9E208A8-F3B5-438E-82E4-AA5407C3C503}"/>
              </a:ext>
            </a:extLst>
          </p:cNvPr>
          <p:cNvSpPr txBox="1"/>
          <p:nvPr/>
        </p:nvSpPr>
        <p:spPr>
          <a:xfrm>
            <a:off x="0" y="-6605"/>
            <a:ext cx="3961403" cy="584775"/>
          </a:xfrm>
          <a:prstGeom prst="homePlate">
            <a:avLst/>
          </a:prstGeom>
          <a:solidFill>
            <a:schemeClr val="accent2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chemeClr val="tx1"/>
                </a:solidFill>
              </a:rPr>
              <a:t>Independent Practice</a:t>
            </a:r>
            <a:endParaRPr lang="en-AU" sz="3200" b="1" dirty="0">
              <a:solidFill>
                <a:schemeClr val="tx1"/>
              </a:solidFill>
            </a:endParaRPr>
          </a:p>
        </p:txBody>
      </p:sp>
      <p:sp>
        <p:nvSpPr>
          <p:cNvPr id="20" name="Title 1">
            <a:extLst>
              <a:ext uri="{FF2B5EF4-FFF2-40B4-BE49-F238E27FC236}">
                <a16:creationId xmlns:a16="http://schemas.microsoft.com/office/drawing/2014/main" id="{B5F9BA6B-65E9-BE1C-88A0-A84C1894DD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97" y="578170"/>
            <a:ext cx="8543925" cy="1325563"/>
          </a:xfrm>
        </p:spPr>
        <p:txBody>
          <a:bodyPr>
            <a:normAutofit/>
          </a:bodyPr>
          <a:lstStyle/>
          <a:p>
            <a:r>
              <a:rPr lang="en-US" sz="3600" dirty="0">
                <a:latin typeface="+mn-lt"/>
              </a:rPr>
              <a:t>Sadler </a:t>
            </a:r>
            <a:r>
              <a:rPr lang="en-US" sz="3600">
                <a:latin typeface="+mn-lt"/>
              </a:rPr>
              <a:t>Ex 9E</a:t>
            </a:r>
            <a:endParaRPr lang="en-US" sz="3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857852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>
            <a:extLst>
              <a:ext uri="{FF2B5EF4-FFF2-40B4-BE49-F238E27FC236}">
                <a16:creationId xmlns:a16="http://schemas.microsoft.com/office/drawing/2014/main" id="{B61E3977-7B06-DE46-1B67-B76219879AD4}"/>
              </a:ext>
            </a:extLst>
          </p:cNvPr>
          <p:cNvSpPr txBox="1"/>
          <p:nvPr/>
        </p:nvSpPr>
        <p:spPr>
          <a:xfrm>
            <a:off x="0" y="-6605"/>
            <a:ext cx="4091185" cy="584775"/>
          </a:xfrm>
          <a:prstGeom prst="homePlate">
            <a:avLst/>
          </a:prstGeom>
          <a:solidFill>
            <a:schemeClr val="accent2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chemeClr val="tx1"/>
                </a:solidFill>
              </a:rPr>
              <a:t>Concept Development</a:t>
            </a:r>
            <a:endParaRPr lang="en-AU" sz="3200" b="1" dirty="0">
              <a:solidFill>
                <a:schemeClr val="tx1"/>
              </a:solidFill>
            </a:endParaRP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D08D5CD9-3327-FE99-1EBC-F63C0C950916}"/>
              </a:ext>
            </a:extLst>
          </p:cNvPr>
          <p:cNvSpPr/>
          <p:nvPr/>
        </p:nvSpPr>
        <p:spPr>
          <a:xfrm>
            <a:off x="164811" y="791946"/>
            <a:ext cx="10929871" cy="461665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en-AU" sz="2400" dirty="0"/>
              <a:t>Reciprocals of sin, cos and tan</a:t>
            </a:r>
            <a:endParaRPr lang="en-US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id="{7E4F52C5-944C-C5AA-E735-B963E889DB5D}"/>
                  </a:ext>
                </a:extLst>
              </p:cNvPr>
              <p:cNvSpPr/>
              <p:nvPr/>
            </p:nvSpPr>
            <p:spPr>
              <a:xfrm>
                <a:off x="164811" y="1467386"/>
                <a:ext cx="3238789" cy="400110"/>
              </a:xfrm>
              <a:prstGeom prst="rect">
                <a:avLst/>
              </a:prstGeom>
              <a:ln>
                <a:noFill/>
              </a:ln>
            </p:spPr>
            <p:txBody>
              <a:bodyPr wrap="square">
                <a:spAutoFit/>
              </a:bodyPr>
              <a:lstStyle/>
              <a:p>
                <a:r>
                  <a:rPr lang="en-AU" sz="2000" dirty="0"/>
                  <a:t>Reciprocal of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AU" sz="20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AU" sz="2000" b="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AU" sz="2000" b="0" i="1" smtClean="0">
                            <a:latin typeface="Cambria Math" panose="02040503050406030204" pitchFamily="18" charset="0"/>
                          </a:rPr>
                          <m:t>𝜃</m:t>
                        </m:r>
                        <m:r>
                          <a:rPr lang="en-AU" sz="2000" b="0" i="1" smtClean="0">
                            <a:latin typeface="Cambria Math" panose="02040503050406030204" pitchFamily="18" charset="0"/>
                          </a:rPr>
                          <m:t>=</m:t>
                        </m:r>
                      </m:e>
                    </m:func>
                  </m:oMath>
                </a14:m>
                <a:r>
                  <a:rPr lang="en-AU" sz="2000" dirty="0"/>
                  <a:t> </a:t>
                </a:r>
                <a:endParaRPr lang="en-US" sz="2000" dirty="0"/>
              </a:p>
            </p:txBody>
          </p:sp>
        </mc:Choice>
        <mc:Fallback xmlns=""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id="{7E4F52C5-944C-C5AA-E735-B963E889DB5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4811" y="1467386"/>
                <a:ext cx="3238789" cy="400110"/>
              </a:xfrm>
              <a:prstGeom prst="rect">
                <a:avLst/>
              </a:prstGeom>
              <a:blipFill>
                <a:blip r:embed="rId2"/>
                <a:stretch>
                  <a:fillRect l="-1883" t="-9231" b="-27692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id="{114D2E4B-EA11-037C-81A7-66F1A7905416}"/>
                  </a:ext>
                </a:extLst>
              </p:cNvPr>
              <p:cNvSpPr/>
              <p:nvPr/>
            </p:nvSpPr>
            <p:spPr>
              <a:xfrm>
                <a:off x="164811" y="2220971"/>
                <a:ext cx="3238789" cy="400110"/>
              </a:xfrm>
              <a:prstGeom prst="rect">
                <a:avLst/>
              </a:prstGeom>
              <a:ln>
                <a:noFill/>
              </a:ln>
            </p:spPr>
            <p:txBody>
              <a:bodyPr wrap="square">
                <a:spAutoFit/>
              </a:bodyPr>
              <a:lstStyle/>
              <a:p>
                <a:r>
                  <a:rPr lang="en-AU" sz="2000" dirty="0"/>
                  <a:t>Reciprocal of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AU" sz="20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AU" sz="2000" b="0" i="0" smtClean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AU" sz="2000" b="0" i="1" smtClean="0">
                            <a:latin typeface="Cambria Math" panose="02040503050406030204" pitchFamily="18" charset="0"/>
                          </a:rPr>
                          <m:t>𝜃</m:t>
                        </m:r>
                        <m:r>
                          <a:rPr lang="en-AU" sz="2000" b="0" i="1" smtClean="0">
                            <a:latin typeface="Cambria Math" panose="02040503050406030204" pitchFamily="18" charset="0"/>
                          </a:rPr>
                          <m:t>=</m:t>
                        </m:r>
                      </m:e>
                    </m:func>
                  </m:oMath>
                </a14:m>
                <a:r>
                  <a:rPr lang="en-AU" sz="2000" dirty="0"/>
                  <a:t> </a:t>
                </a:r>
                <a:endParaRPr lang="en-US" sz="2000" dirty="0"/>
              </a:p>
            </p:txBody>
          </p:sp>
        </mc:Choice>
        <mc:Fallback xmlns=""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id="{114D2E4B-EA11-037C-81A7-66F1A790541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4811" y="2220971"/>
                <a:ext cx="3238789" cy="400110"/>
              </a:xfrm>
              <a:prstGeom prst="rect">
                <a:avLst/>
              </a:prstGeom>
              <a:blipFill>
                <a:blip r:embed="rId3"/>
                <a:stretch>
                  <a:fillRect l="-1883" t="-7576" b="-25758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Rectangle 30">
                <a:extLst>
                  <a:ext uri="{FF2B5EF4-FFF2-40B4-BE49-F238E27FC236}">
                    <a16:creationId xmlns:a16="http://schemas.microsoft.com/office/drawing/2014/main" id="{C0BBE35A-70EB-8B11-939A-D6C9D7D8C118}"/>
                  </a:ext>
                </a:extLst>
              </p:cNvPr>
              <p:cNvSpPr/>
              <p:nvPr/>
            </p:nvSpPr>
            <p:spPr>
              <a:xfrm>
                <a:off x="164811" y="3122671"/>
                <a:ext cx="3238789" cy="400110"/>
              </a:xfrm>
              <a:prstGeom prst="rect">
                <a:avLst/>
              </a:prstGeom>
              <a:ln>
                <a:noFill/>
              </a:ln>
            </p:spPr>
            <p:txBody>
              <a:bodyPr wrap="square">
                <a:spAutoFit/>
              </a:bodyPr>
              <a:lstStyle/>
              <a:p>
                <a:r>
                  <a:rPr lang="en-AU" sz="2000" dirty="0"/>
                  <a:t>Reciprocal of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AU" sz="20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AU" sz="2000" b="0" i="0" smtClean="0">
                            <a:latin typeface="Cambria Math" panose="02040503050406030204" pitchFamily="18" charset="0"/>
                          </a:rPr>
                          <m:t>tan</m:t>
                        </m:r>
                      </m:fName>
                      <m:e>
                        <m:r>
                          <a:rPr lang="en-AU" sz="2000" b="0" i="1" smtClean="0">
                            <a:latin typeface="Cambria Math" panose="02040503050406030204" pitchFamily="18" charset="0"/>
                          </a:rPr>
                          <m:t>𝜃</m:t>
                        </m:r>
                        <m:r>
                          <a:rPr lang="en-AU" sz="2000" b="0" i="1" smtClean="0">
                            <a:latin typeface="Cambria Math" panose="02040503050406030204" pitchFamily="18" charset="0"/>
                          </a:rPr>
                          <m:t>=</m:t>
                        </m:r>
                      </m:e>
                    </m:func>
                  </m:oMath>
                </a14:m>
                <a:r>
                  <a:rPr lang="en-AU" sz="2000" dirty="0"/>
                  <a:t> </a:t>
                </a:r>
                <a:endParaRPr lang="en-US" sz="2000" dirty="0"/>
              </a:p>
            </p:txBody>
          </p:sp>
        </mc:Choice>
        <mc:Fallback xmlns="">
          <p:sp>
            <p:nvSpPr>
              <p:cNvPr id="31" name="Rectangle 30">
                <a:extLst>
                  <a:ext uri="{FF2B5EF4-FFF2-40B4-BE49-F238E27FC236}">
                    <a16:creationId xmlns:a16="http://schemas.microsoft.com/office/drawing/2014/main" id="{C0BBE35A-70EB-8B11-939A-D6C9D7D8C11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4811" y="3122671"/>
                <a:ext cx="3238789" cy="400110"/>
              </a:xfrm>
              <a:prstGeom prst="rect">
                <a:avLst/>
              </a:prstGeom>
              <a:blipFill>
                <a:blip r:embed="rId4"/>
                <a:stretch>
                  <a:fillRect l="-1883" t="-7576" b="-25758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Rectangle 31">
                <a:extLst>
                  <a:ext uri="{FF2B5EF4-FFF2-40B4-BE49-F238E27FC236}">
                    <a16:creationId xmlns:a16="http://schemas.microsoft.com/office/drawing/2014/main" id="{EF6E2601-EFCD-D0D7-1B08-C73E43E8741B}"/>
                  </a:ext>
                </a:extLst>
              </p:cNvPr>
              <p:cNvSpPr/>
              <p:nvPr/>
            </p:nvSpPr>
            <p:spPr>
              <a:xfrm>
                <a:off x="2260311" y="1332157"/>
                <a:ext cx="1295689" cy="670568"/>
              </a:xfrm>
              <a:prstGeom prst="rect">
                <a:avLst/>
              </a:prstGeom>
              <a:ln>
                <a:noFill/>
              </a:ln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func>
                            <m:funcPr>
                              <m:ctrlP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AU" sz="2000" b="0" i="0" smtClean="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</m:func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2" name="Rectangle 31">
                <a:extLst>
                  <a:ext uri="{FF2B5EF4-FFF2-40B4-BE49-F238E27FC236}">
                    <a16:creationId xmlns:a16="http://schemas.microsoft.com/office/drawing/2014/main" id="{EF6E2601-EFCD-D0D7-1B08-C73E43E8741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60311" y="1332157"/>
                <a:ext cx="1295689" cy="67056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Rectangle 32">
                <a:extLst>
                  <a:ext uri="{FF2B5EF4-FFF2-40B4-BE49-F238E27FC236}">
                    <a16:creationId xmlns:a16="http://schemas.microsoft.com/office/drawing/2014/main" id="{A72416BC-651A-B9C7-8BED-B2089840787B}"/>
                  </a:ext>
                </a:extLst>
              </p:cNvPr>
              <p:cNvSpPr/>
              <p:nvPr/>
            </p:nvSpPr>
            <p:spPr>
              <a:xfrm>
                <a:off x="2260311" y="2124252"/>
                <a:ext cx="1295689" cy="670568"/>
              </a:xfrm>
              <a:prstGeom prst="rect">
                <a:avLst/>
              </a:prstGeom>
              <a:ln>
                <a:noFill/>
              </a:ln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func>
                            <m:funcPr>
                              <m:ctrlP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AU" sz="2000" b="0" i="0" smtClean="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</m:func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3" name="Rectangle 32">
                <a:extLst>
                  <a:ext uri="{FF2B5EF4-FFF2-40B4-BE49-F238E27FC236}">
                    <a16:creationId xmlns:a16="http://schemas.microsoft.com/office/drawing/2014/main" id="{A72416BC-651A-B9C7-8BED-B2089840787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60311" y="2124252"/>
                <a:ext cx="1295689" cy="67056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Rectangle 33">
                <a:extLst>
                  <a:ext uri="{FF2B5EF4-FFF2-40B4-BE49-F238E27FC236}">
                    <a16:creationId xmlns:a16="http://schemas.microsoft.com/office/drawing/2014/main" id="{70C945FE-07CC-9E81-0432-B03938BEAC01}"/>
                  </a:ext>
                </a:extLst>
              </p:cNvPr>
              <p:cNvSpPr/>
              <p:nvPr/>
            </p:nvSpPr>
            <p:spPr>
              <a:xfrm>
                <a:off x="2260311" y="2947241"/>
                <a:ext cx="1295689" cy="733149"/>
              </a:xfrm>
              <a:prstGeom prst="rect">
                <a:avLst/>
              </a:prstGeom>
              <a:ln>
                <a:noFill/>
              </a:ln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AU" sz="2000" b="0" i="0" smtClean="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func>
                        </m:num>
                        <m:den>
                          <m:func>
                            <m:funcPr>
                              <m:ctrlP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AU" sz="2000" b="0" i="0" smtClean="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func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4" name="Rectangle 33">
                <a:extLst>
                  <a:ext uri="{FF2B5EF4-FFF2-40B4-BE49-F238E27FC236}">
                    <a16:creationId xmlns:a16="http://schemas.microsoft.com/office/drawing/2014/main" id="{70C945FE-07CC-9E81-0432-B03938BEAC0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60311" y="2947241"/>
                <a:ext cx="1295689" cy="73314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Rectangle 35">
                <a:extLst>
                  <a:ext uri="{FF2B5EF4-FFF2-40B4-BE49-F238E27FC236}">
                    <a16:creationId xmlns:a16="http://schemas.microsoft.com/office/drawing/2014/main" id="{EE0A1229-43FB-546C-325F-20929716DD44}"/>
                  </a:ext>
                </a:extLst>
              </p:cNvPr>
              <p:cNvSpPr/>
              <p:nvPr/>
            </p:nvSpPr>
            <p:spPr>
              <a:xfrm>
                <a:off x="3340100" y="1494354"/>
                <a:ext cx="1295689" cy="400110"/>
              </a:xfrm>
              <a:prstGeom prst="rect">
                <a:avLst/>
              </a:prstGeom>
              <a:ln>
                <a:noFill/>
              </a:ln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AU" sz="2000" b="0" i="0" smtClean="0">
                          <a:latin typeface="Cambria Math" panose="02040503050406030204" pitchFamily="18" charset="0"/>
                        </a:rPr>
                        <m:t>cosec</m:t>
                      </m:r>
                      <m:r>
                        <a:rPr lang="en-AU" sz="2000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6" name="Rectangle 35">
                <a:extLst>
                  <a:ext uri="{FF2B5EF4-FFF2-40B4-BE49-F238E27FC236}">
                    <a16:creationId xmlns:a16="http://schemas.microsoft.com/office/drawing/2014/main" id="{EE0A1229-43FB-546C-325F-20929716DD4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40100" y="1494354"/>
                <a:ext cx="1295689" cy="40011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Rectangle 36">
                <a:extLst>
                  <a:ext uri="{FF2B5EF4-FFF2-40B4-BE49-F238E27FC236}">
                    <a16:creationId xmlns:a16="http://schemas.microsoft.com/office/drawing/2014/main" id="{B5724B11-1EF4-17AB-F79F-43FAFBBA7272}"/>
                  </a:ext>
                </a:extLst>
              </p:cNvPr>
              <p:cNvSpPr/>
              <p:nvPr/>
            </p:nvSpPr>
            <p:spPr>
              <a:xfrm>
                <a:off x="3187700" y="2218445"/>
                <a:ext cx="1295689" cy="400110"/>
              </a:xfrm>
              <a:prstGeom prst="rect">
                <a:avLst/>
              </a:prstGeom>
              <a:ln>
                <a:noFill/>
              </a:ln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AU" sz="2000" b="0" i="0" smtClean="0">
                          <a:latin typeface="Cambria Math" panose="02040503050406030204" pitchFamily="18" charset="0"/>
                        </a:rPr>
                        <m:t>sec</m:t>
                      </m:r>
                      <m:r>
                        <a:rPr lang="en-AU" sz="2000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7" name="Rectangle 36">
                <a:extLst>
                  <a:ext uri="{FF2B5EF4-FFF2-40B4-BE49-F238E27FC236}">
                    <a16:creationId xmlns:a16="http://schemas.microsoft.com/office/drawing/2014/main" id="{B5724B11-1EF4-17AB-F79F-43FAFBBA727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87700" y="2218445"/>
                <a:ext cx="1295689" cy="40011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Rectangle 37">
                <a:extLst>
                  <a:ext uri="{FF2B5EF4-FFF2-40B4-BE49-F238E27FC236}">
                    <a16:creationId xmlns:a16="http://schemas.microsoft.com/office/drawing/2014/main" id="{B5B442BF-74E3-BC1E-9192-3D9CADF8A8E7}"/>
                  </a:ext>
                </a:extLst>
              </p:cNvPr>
              <p:cNvSpPr/>
              <p:nvPr/>
            </p:nvSpPr>
            <p:spPr>
              <a:xfrm>
                <a:off x="3162589" y="3148295"/>
                <a:ext cx="1295689" cy="400110"/>
              </a:xfrm>
              <a:prstGeom prst="rect">
                <a:avLst/>
              </a:prstGeom>
              <a:ln>
                <a:noFill/>
              </a:ln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AU" sz="2000" b="0" i="0" smtClean="0">
                          <a:latin typeface="Cambria Math" panose="02040503050406030204" pitchFamily="18" charset="0"/>
                        </a:rPr>
                        <m:t>cot</m:t>
                      </m:r>
                      <m:r>
                        <a:rPr lang="en-AU" sz="2000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8" name="Rectangle 37">
                <a:extLst>
                  <a:ext uri="{FF2B5EF4-FFF2-40B4-BE49-F238E27FC236}">
                    <a16:creationId xmlns:a16="http://schemas.microsoft.com/office/drawing/2014/main" id="{B5B442BF-74E3-BC1E-9192-3D9CADF8A8E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62589" y="3148295"/>
                <a:ext cx="1295689" cy="400110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id="{02098BCB-0B23-5867-B42F-041359264866}"/>
                  </a:ext>
                </a:extLst>
              </p:cNvPr>
              <p:cNvSpPr/>
              <p:nvPr/>
            </p:nvSpPr>
            <p:spPr>
              <a:xfrm>
                <a:off x="5256135" y="3122671"/>
                <a:ext cx="1679730" cy="400110"/>
              </a:xfrm>
              <a:prstGeom prst="rect">
                <a:avLst/>
              </a:prstGeom>
              <a:ln>
                <a:noFill/>
              </a:ln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00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m:rPr>
                          <m:sty m:val="p"/>
                        </m:rPr>
                        <a:rPr lang="en-AU" sz="2000" b="0" i="0" smtClean="0">
                          <a:latin typeface="Cambria Math" panose="02040503050406030204" pitchFamily="18" charset="0"/>
                        </a:rPr>
                        <m:t>cotangent</m:t>
                      </m:r>
                      <m:r>
                        <a:rPr lang="en-AU" sz="2000" b="0" i="0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id="{02098BCB-0B23-5867-B42F-04135926486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6135" y="3122671"/>
                <a:ext cx="1679730" cy="400110"/>
              </a:xfrm>
              <a:prstGeom prst="rect">
                <a:avLst/>
              </a:prstGeom>
              <a:blipFill>
                <a:blip r:embed="rId11"/>
                <a:stretch>
                  <a:fillRect b="-15152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Rectangle 48">
                <a:extLst>
                  <a:ext uri="{FF2B5EF4-FFF2-40B4-BE49-F238E27FC236}">
                    <a16:creationId xmlns:a16="http://schemas.microsoft.com/office/drawing/2014/main" id="{C133DB72-FCBB-D245-CD8C-F5CFCE7B3FDC}"/>
                  </a:ext>
                </a:extLst>
              </p:cNvPr>
              <p:cNvSpPr/>
              <p:nvPr/>
            </p:nvSpPr>
            <p:spPr>
              <a:xfrm>
                <a:off x="5072473" y="2289000"/>
                <a:ext cx="1679730" cy="400110"/>
              </a:xfrm>
              <a:prstGeom prst="rect">
                <a:avLst/>
              </a:prstGeom>
              <a:ln>
                <a:noFill/>
              </a:ln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00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m:rPr>
                          <m:sty m:val="p"/>
                        </m:rPr>
                        <a:rPr lang="en-AU" sz="2000" b="0" i="0" smtClean="0">
                          <a:latin typeface="Cambria Math" panose="02040503050406030204" pitchFamily="18" charset="0"/>
                        </a:rPr>
                        <m:t>secant</m:t>
                      </m:r>
                      <m:r>
                        <a:rPr lang="en-AU" sz="2000" b="0" i="0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9" name="Rectangle 48">
                <a:extLst>
                  <a:ext uri="{FF2B5EF4-FFF2-40B4-BE49-F238E27FC236}">
                    <a16:creationId xmlns:a16="http://schemas.microsoft.com/office/drawing/2014/main" id="{C133DB72-FCBB-D245-CD8C-F5CFCE7B3FD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72473" y="2289000"/>
                <a:ext cx="1679730" cy="400110"/>
              </a:xfrm>
              <a:prstGeom prst="rect">
                <a:avLst/>
              </a:prstGeom>
              <a:blipFill>
                <a:blip r:embed="rId12"/>
                <a:stretch>
                  <a:fillRect b="-15152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Rectangle 49">
                <a:extLst>
                  <a:ext uri="{FF2B5EF4-FFF2-40B4-BE49-F238E27FC236}">
                    <a16:creationId xmlns:a16="http://schemas.microsoft.com/office/drawing/2014/main" id="{A46120A1-0087-0856-805A-F5B43A38E097}"/>
                  </a:ext>
                </a:extLst>
              </p:cNvPr>
              <p:cNvSpPr/>
              <p:nvPr/>
            </p:nvSpPr>
            <p:spPr>
              <a:xfrm>
                <a:off x="5072473" y="1467386"/>
                <a:ext cx="1679730" cy="400110"/>
              </a:xfrm>
              <a:prstGeom prst="rect">
                <a:avLst/>
              </a:prstGeom>
              <a:ln>
                <a:noFill/>
              </a:ln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00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m:rPr>
                          <m:sty m:val="p"/>
                        </m:rPr>
                        <a:rPr lang="en-AU" sz="2000" b="0" i="0" smtClean="0">
                          <a:latin typeface="Cambria Math" panose="02040503050406030204" pitchFamily="18" charset="0"/>
                        </a:rPr>
                        <m:t>cosecant</m:t>
                      </m:r>
                      <m:r>
                        <a:rPr lang="en-AU" sz="2000" b="0" i="0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50" name="Rectangle 49">
                <a:extLst>
                  <a:ext uri="{FF2B5EF4-FFF2-40B4-BE49-F238E27FC236}">
                    <a16:creationId xmlns:a16="http://schemas.microsoft.com/office/drawing/2014/main" id="{A46120A1-0087-0856-805A-F5B43A38E09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72473" y="1467386"/>
                <a:ext cx="1679730" cy="400110"/>
              </a:xfrm>
              <a:prstGeom prst="rect">
                <a:avLst/>
              </a:prstGeom>
              <a:blipFill>
                <a:blip r:embed="rId13"/>
                <a:stretch>
                  <a:fillRect b="-15385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Rectangle 50">
                <a:extLst>
                  <a:ext uri="{FF2B5EF4-FFF2-40B4-BE49-F238E27FC236}">
                    <a16:creationId xmlns:a16="http://schemas.microsoft.com/office/drawing/2014/main" id="{7C39095E-00D5-7FB4-7FB2-8C5A59FBF427}"/>
                  </a:ext>
                </a:extLst>
              </p:cNvPr>
              <p:cNvSpPr/>
              <p:nvPr/>
            </p:nvSpPr>
            <p:spPr>
              <a:xfrm>
                <a:off x="-703096" y="3871785"/>
                <a:ext cx="6494296" cy="1057854"/>
              </a:xfrm>
              <a:prstGeom prst="rect">
                <a:avLst/>
              </a:prstGeom>
              <a:ln>
                <a:noFill/>
              </a:ln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𝑁𝑜𝑡𝑒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 : </m:t>
                      </m:r>
                      <m:func>
                        <m:func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AU" sz="2000" b="0" i="0" smtClean="0">
                              <a:latin typeface="Cambria Math" panose="02040503050406030204" pitchFamily="18" charset="0"/>
                            </a:rPr>
                            <m:t>cot</m:t>
                          </m:r>
                        </m:fName>
                        <m:e>
                          <m:d>
                            <m:dPr>
                              <m:ctrlP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AU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AU" sz="2000" b="0" i="1" smtClean="0">
                                      <a:latin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AU" sz="20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e>
                      </m:func>
                      <m:r>
                        <a:rPr lang="en-AU" sz="20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AU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AU" sz="2000">
                              <a:latin typeface="Cambria Math" panose="02040503050406030204" pitchFamily="18" charset="0"/>
                            </a:rPr>
                            <m:t>cos</m:t>
                          </m:r>
                          <m:d>
                            <m:dPr>
                              <m:ctrlPr>
                                <a:rPr lang="en-AU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AU" sz="20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AU" sz="2000" i="1">
                                      <a:latin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AU" sz="20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num>
                        <m:den>
                          <m:func>
                            <m:funcPr>
                              <m:ctrlPr>
                                <a:rPr lang="en-AU" sz="20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AU" sz="200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n-AU" sz="20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AU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AU" sz="2000" i="1">
                                          <a:latin typeface="Cambria Math" panose="02040503050406030204" pitchFamily="18" charset="0"/>
                                        </a:rPr>
                                        <m:t>𝜋</m:t>
                                      </m:r>
                                    </m:num>
                                    <m:den>
                                      <m:r>
                                        <a:rPr lang="en-AU" sz="20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den>
                                  </m:f>
                                </m:e>
                              </m:d>
                            </m:e>
                          </m:func>
                        </m:den>
                      </m:f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num>
                        <m:den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den>
                      </m:f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51" name="Rectangle 50">
                <a:extLst>
                  <a:ext uri="{FF2B5EF4-FFF2-40B4-BE49-F238E27FC236}">
                    <a16:creationId xmlns:a16="http://schemas.microsoft.com/office/drawing/2014/main" id="{7C39095E-00D5-7FB4-7FB2-8C5A59FBF42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703096" y="3871785"/>
                <a:ext cx="6494296" cy="1057854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779158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0" grpId="0"/>
      <p:bldP spid="31" grpId="0"/>
      <p:bldP spid="32" grpId="0"/>
      <p:bldP spid="33" grpId="0"/>
      <p:bldP spid="34" grpId="0"/>
      <p:bldP spid="36" grpId="0"/>
      <p:bldP spid="37" grpId="0"/>
      <p:bldP spid="38" grpId="0"/>
      <p:bldP spid="41" grpId="0"/>
      <p:bldP spid="49" grpId="0"/>
      <p:bldP spid="50" grpId="0"/>
      <p:bldP spid="5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F9E208A8-F3B5-438E-82E4-AA5407C3C503}"/>
              </a:ext>
            </a:extLst>
          </p:cNvPr>
          <p:cNvSpPr txBox="1"/>
          <p:nvPr/>
        </p:nvSpPr>
        <p:spPr>
          <a:xfrm>
            <a:off x="0" y="-6605"/>
            <a:ext cx="7738141" cy="584775"/>
          </a:xfrm>
          <a:prstGeom prst="homePlate">
            <a:avLst/>
          </a:prstGeom>
          <a:solidFill>
            <a:schemeClr val="accent2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chemeClr val="tx1"/>
                </a:solidFill>
              </a:rPr>
              <a:t>Pythagorean Identity of reciprocal functions</a:t>
            </a:r>
            <a:endParaRPr lang="en-AU" sz="3200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ontent Placeholder 2"/>
              <p:cNvSpPr txBox="1">
                <a:spLocks/>
              </p:cNvSpPr>
              <p:nvPr/>
            </p:nvSpPr>
            <p:spPr>
              <a:xfrm>
                <a:off x="1" y="734526"/>
                <a:ext cx="5884984" cy="906705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:r>
                  <a:rPr lang="en-AU" sz="2400" dirty="0"/>
                  <a:t>Recall,</a:t>
                </a:r>
              </a:p>
              <a:p>
                <a:pPr marL="0" indent="0" algn="just">
                  <a:buNone/>
                </a:pPr>
                <a:r>
                  <a:rPr lang="en-AU" sz="2400" b="0" dirty="0"/>
                  <a:t>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AU" sz="24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AU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AU" sz="2400">
                                <a:latin typeface="Cambria Math" panose="02040503050406030204" pitchFamily="18" charset="0"/>
                              </a:rPr>
                              <m:t>sin</m:t>
                            </m:r>
                          </m:e>
                          <m:sup>
                            <m:r>
                              <a:rPr lang="en-AU" sz="2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fName>
                      <m:e>
                        <m:r>
                          <a:rPr lang="en-AU" sz="2400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AU" sz="2400" i="1">
                            <a:latin typeface="Cambria Math" panose="02040503050406030204" pitchFamily="18" charset="0"/>
                          </a:rPr>
                          <m:t>𝜃</m:t>
                        </m:r>
                        <m:r>
                          <a:rPr lang="en-AU" sz="2400" i="1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func>
                    <m:r>
                      <a:rPr lang="en-AU" sz="2400" i="1">
                        <a:latin typeface="Cambria Math" panose="02040503050406030204" pitchFamily="18" charset="0"/>
                      </a:rPr>
                      <m:t>+</m:t>
                    </m:r>
                    <m:func>
                      <m:funcPr>
                        <m:ctrlPr>
                          <a:rPr lang="en-AU" sz="24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AU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AU" sz="2400">
                                <a:latin typeface="Cambria Math" panose="02040503050406030204" pitchFamily="18" charset="0"/>
                              </a:rPr>
                              <m:t>cos</m:t>
                            </m:r>
                          </m:e>
                          <m:sup>
                            <m:r>
                              <a:rPr lang="en-AU" sz="2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fName>
                      <m:e>
                        <m:r>
                          <a:rPr lang="en-AU" sz="2400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AU" sz="2400" i="1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</m:func>
                    <m:r>
                      <a:rPr lang="en-AU" sz="2400" i="1">
                        <a:latin typeface="Cambria Math" panose="02040503050406030204" pitchFamily="18" charset="0"/>
                      </a:rPr>
                      <m:t>)=1</m:t>
                    </m:r>
                  </m:oMath>
                </a14:m>
                <a:br>
                  <a:rPr lang="en-AU" sz="2400" dirty="0"/>
                </a:br>
                <a:endParaRPr lang="en-AU" sz="2400" dirty="0"/>
              </a:p>
            </p:txBody>
          </p:sp>
        </mc:Choice>
        <mc:Fallback xmlns="">
          <p:sp>
            <p:nvSpPr>
              <p:cNvPr id="11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" y="734526"/>
                <a:ext cx="5884984" cy="906705"/>
              </a:xfrm>
              <a:prstGeom prst="rect">
                <a:avLst/>
              </a:prstGeom>
              <a:blipFill>
                <a:blip r:embed="rId2"/>
                <a:stretch>
                  <a:fillRect l="-1554" t="-9396" b="-604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Content Placeholder 2">
                <a:extLst>
                  <a:ext uri="{FF2B5EF4-FFF2-40B4-BE49-F238E27FC236}">
                    <a16:creationId xmlns:a16="http://schemas.microsoft.com/office/drawing/2014/main" id="{13D7FDE2-B57C-FAF1-A094-ADC13653054B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0543" y="1797587"/>
                <a:ext cx="2803335" cy="52322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AU" sz="2400" b="0" dirty="0"/>
                  <a:t>Dividing by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AU" sz="2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AU" sz="2400" b="0" i="0" smtClean="0">
                                <a:latin typeface="Cambria Math" panose="02040503050406030204" pitchFamily="18" charset="0"/>
                              </a:rPr>
                              <m:t>cos</m:t>
                            </m:r>
                          </m:e>
                          <m:sup>
                            <m:r>
                              <a:rPr lang="en-AU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fName>
                      <m:e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</m:func>
                  </m:oMath>
                </a14:m>
                <a:br>
                  <a:rPr lang="en-AU" sz="2400" b="0" dirty="0"/>
                </a:br>
                <a:endParaRPr lang="en-AU" sz="2400" dirty="0"/>
              </a:p>
            </p:txBody>
          </p:sp>
        </mc:Choice>
        <mc:Fallback xmlns="">
          <p:sp>
            <p:nvSpPr>
              <p:cNvPr id="27" name="Content Placeholder 2">
                <a:extLst>
                  <a:ext uri="{FF2B5EF4-FFF2-40B4-BE49-F238E27FC236}">
                    <a16:creationId xmlns:a16="http://schemas.microsoft.com/office/drawing/2014/main" id="{13D7FDE2-B57C-FAF1-A094-ADC1365305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543" y="1797587"/>
                <a:ext cx="2803335" cy="523220"/>
              </a:xfrm>
              <a:prstGeom prst="rect">
                <a:avLst/>
              </a:prstGeom>
              <a:blipFill>
                <a:blip r:embed="rId3"/>
                <a:stretch>
                  <a:fillRect l="-3261" t="-16279" b="-6977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Content Placeholder 2">
                <a:extLst>
                  <a:ext uri="{FF2B5EF4-FFF2-40B4-BE49-F238E27FC236}">
                    <a16:creationId xmlns:a16="http://schemas.microsoft.com/office/drawing/2014/main" id="{377C6C4B-ACA7-A5D5-4F03-442D55E98E73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-103880" y="2371764"/>
                <a:ext cx="5401949" cy="101613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AU" sz="240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n-AU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AU" sz="2400">
                                      <a:latin typeface="Cambria Math" panose="02040503050406030204" pitchFamily="18" charset="0"/>
                                    </a:rPr>
                                    <m:t>sin</m:t>
                                  </m:r>
                                </m:e>
                                <m:sup>
                                  <m:r>
                                    <a:rPr lang="en-AU" sz="2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fName>
                            <m:e>
                              <m:d>
                                <m:dPr>
                                  <m:ctrlPr>
                                    <a:rPr lang="en-AU" sz="2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AU" sz="2400" i="1">
                                      <a:latin typeface="Cambria Math" panose="02040503050406030204" pitchFamily="18" charset="0"/>
                                    </a:rPr>
                                    <m:t>𝜃</m:t>
                                  </m:r>
                                </m:e>
                              </m:d>
                            </m:e>
                          </m:func>
                        </m:num>
                        <m:den>
                          <m:func>
                            <m:funcPr>
                              <m:ctrlP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n-AU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AU" sz="2400" b="0" i="0" smtClean="0">
                                      <a:latin typeface="Cambria Math" panose="02040503050406030204" pitchFamily="18" charset="0"/>
                                    </a:rPr>
                                    <m:t>cos</m:t>
                                  </m:r>
                                </m:e>
                                <m:sup>
                                  <m:r>
                                    <a:rPr lang="en-AU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fName>
                            <m:e>
                              <m:d>
                                <m:dPr>
                                  <m:ctrlPr>
                                    <a:rPr lang="en-AU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AU" sz="2400" b="0" i="1" smtClean="0">
                                      <a:latin typeface="Cambria Math" panose="02040503050406030204" pitchFamily="18" charset="0"/>
                                    </a:rPr>
                                    <m:t>𝜃</m:t>
                                  </m:r>
                                </m:e>
                              </m:d>
                            </m:e>
                          </m:func>
                        </m:den>
                      </m:f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AU" sz="2400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AU" sz="24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n-AU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AU" sz="2400">
                                      <a:latin typeface="Cambria Math" panose="02040503050406030204" pitchFamily="18" charset="0"/>
                                    </a:rPr>
                                    <m:t>cos</m:t>
                                  </m:r>
                                </m:e>
                                <m:sup>
                                  <m:r>
                                    <a:rPr lang="en-AU" sz="2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fName>
                            <m:e>
                              <m:d>
                                <m:dPr>
                                  <m:ctrlPr>
                                    <a:rPr lang="en-AU" sz="2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AU" sz="2400" i="1">
                                      <a:latin typeface="Cambria Math" panose="02040503050406030204" pitchFamily="18" charset="0"/>
                                    </a:rPr>
                                    <m:t>𝜃</m:t>
                                  </m:r>
                                </m:e>
                              </m:d>
                            </m:e>
                          </m:func>
                        </m:num>
                        <m:den>
                          <m:func>
                            <m:funcPr>
                              <m:ctrlPr>
                                <a:rPr lang="en-AU" sz="24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n-AU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AU" sz="2400">
                                      <a:latin typeface="Cambria Math" panose="02040503050406030204" pitchFamily="18" charset="0"/>
                                    </a:rPr>
                                    <m:t>cos</m:t>
                                  </m:r>
                                </m:e>
                                <m:sup>
                                  <m:r>
                                    <a:rPr lang="en-AU" sz="2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fName>
                            <m:e>
                              <m:d>
                                <m:dPr>
                                  <m:ctrlPr>
                                    <a:rPr lang="en-AU" sz="2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AU" sz="2400" i="1">
                                      <a:latin typeface="Cambria Math" panose="02040503050406030204" pitchFamily="18" charset="0"/>
                                    </a:rPr>
                                    <m:t>𝜃</m:t>
                                  </m:r>
                                </m:e>
                              </m:d>
                            </m:e>
                          </m:func>
                        </m:den>
                      </m:f>
                      <m:r>
                        <a:rPr lang="en-AU" sz="2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func>
                            <m:funcPr>
                              <m:ctrlPr>
                                <a:rPr lang="en-AU" sz="24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n-AU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AU" sz="2400">
                                      <a:latin typeface="Cambria Math" panose="02040503050406030204" pitchFamily="18" charset="0"/>
                                    </a:rPr>
                                    <m:t>cos</m:t>
                                  </m:r>
                                </m:e>
                                <m:sup>
                                  <m:r>
                                    <a:rPr lang="en-AU" sz="2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fName>
                            <m:e>
                              <m:d>
                                <m:dPr>
                                  <m:ctrlPr>
                                    <a:rPr lang="en-AU" sz="2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AU" sz="2400" i="1">
                                      <a:latin typeface="Cambria Math" panose="02040503050406030204" pitchFamily="18" charset="0"/>
                                    </a:rPr>
                                    <m:t>𝜃</m:t>
                                  </m:r>
                                </m:e>
                              </m:d>
                            </m:e>
                          </m:func>
                        </m:den>
                      </m:f>
                    </m:oMath>
                  </m:oMathPara>
                </a14:m>
                <a:br>
                  <a:rPr lang="en-AU" sz="2400" dirty="0"/>
                </a:br>
                <a:br>
                  <a:rPr lang="en-AU" sz="2400" b="0" dirty="0"/>
                </a:br>
                <a:endParaRPr lang="en-AU" sz="2400" dirty="0"/>
              </a:p>
            </p:txBody>
          </p:sp>
        </mc:Choice>
        <mc:Fallback xmlns="">
          <p:sp>
            <p:nvSpPr>
              <p:cNvPr id="29" name="Content Placeholder 2">
                <a:extLst>
                  <a:ext uri="{FF2B5EF4-FFF2-40B4-BE49-F238E27FC236}">
                    <a16:creationId xmlns:a16="http://schemas.microsoft.com/office/drawing/2014/main" id="{377C6C4B-ACA7-A5D5-4F03-442D55E98E7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03880" y="2371764"/>
                <a:ext cx="5401949" cy="101613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Content Placeholder 2">
                <a:extLst>
                  <a:ext uri="{FF2B5EF4-FFF2-40B4-BE49-F238E27FC236}">
                    <a16:creationId xmlns:a16="http://schemas.microsoft.com/office/drawing/2014/main" id="{90B7C383-F806-AAFC-9297-0E4231BE6C5E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41518" y="3698707"/>
                <a:ext cx="5401949" cy="1016131"/>
              </a:xfrm>
              <a:prstGeom prst="rect">
                <a:avLst/>
              </a:prstGeom>
              <a:ln>
                <a:solidFill>
                  <a:srgbClr val="FF0000"/>
                </a:solidFill>
              </a:ln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AU" sz="2400" b="0" i="0" smtClean="0">
                                  <a:latin typeface="Cambria Math" panose="02040503050406030204" pitchFamily="18" charset="0"/>
                                </a:rPr>
                                <m:t>tan</m:t>
                              </m:r>
                            </m:e>
                            <m:sup>
                              <m: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𝜃</m:t>
                          </m:r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AU" sz="24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AU" sz="2400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AU" sz="2400" b="0" i="0" smtClean="0">
                                  <a:latin typeface="Cambria Math" panose="02040503050406030204" pitchFamily="18" charset="0"/>
                                </a:rPr>
                                <m:t>sec</m:t>
                              </m:r>
                            </m:e>
                            <m:sup>
                              <m: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𝜃</m:t>
                          </m:r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</m:oMath>
                  </m:oMathPara>
                </a14:m>
                <a:br>
                  <a:rPr lang="en-AU" sz="2400" dirty="0"/>
                </a:br>
                <a:br>
                  <a:rPr lang="en-AU" sz="2400" b="0" dirty="0"/>
                </a:br>
                <a:endParaRPr lang="en-AU" sz="2400" dirty="0"/>
              </a:p>
            </p:txBody>
          </p:sp>
        </mc:Choice>
        <mc:Fallback xmlns="">
          <p:sp>
            <p:nvSpPr>
              <p:cNvPr id="30" name="Content Placeholder 2">
                <a:extLst>
                  <a:ext uri="{FF2B5EF4-FFF2-40B4-BE49-F238E27FC236}">
                    <a16:creationId xmlns:a16="http://schemas.microsoft.com/office/drawing/2014/main" id="{90B7C383-F806-AAFC-9297-0E4231BE6C5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1518" y="3698707"/>
                <a:ext cx="5401949" cy="101613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Content Placeholder 2">
                <a:extLst>
                  <a:ext uri="{FF2B5EF4-FFF2-40B4-BE49-F238E27FC236}">
                    <a16:creationId xmlns:a16="http://schemas.microsoft.com/office/drawing/2014/main" id="{19DC3717-37F5-62AD-1B35-7B18E7F44E82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5625559" y="1871669"/>
                <a:ext cx="2803335" cy="52322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AU" sz="2400" b="0" dirty="0"/>
                  <a:t>Dividing by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AU" sz="2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AU" sz="2400" b="0" i="0" smtClean="0">
                                <a:latin typeface="Cambria Math" panose="02040503050406030204" pitchFamily="18" charset="0"/>
                              </a:rPr>
                              <m:t>sin</m:t>
                            </m:r>
                          </m:e>
                          <m:sup>
                            <m:r>
                              <a:rPr lang="en-AU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fName>
                      <m:e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</m:func>
                  </m:oMath>
                </a14:m>
                <a:br>
                  <a:rPr lang="en-AU" sz="2400" b="0" dirty="0"/>
                </a:br>
                <a:endParaRPr lang="en-AU" sz="2400" dirty="0"/>
              </a:p>
            </p:txBody>
          </p:sp>
        </mc:Choice>
        <mc:Fallback xmlns="">
          <p:sp>
            <p:nvSpPr>
              <p:cNvPr id="31" name="Content Placeholder 2">
                <a:extLst>
                  <a:ext uri="{FF2B5EF4-FFF2-40B4-BE49-F238E27FC236}">
                    <a16:creationId xmlns:a16="http://schemas.microsoft.com/office/drawing/2014/main" id="{19DC3717-37F5-62AD-1B35-7B18E7F44E8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25559" y="1871669"/>
                <a:ext cx="2803335" cy="523220"/>
              </a:xfrm>
              <a:prstGeom prst="rect">
                <a:avLst/>
              </a:prstGeom>
              <a:blipFill>
                <a:blip r:embed="rId6"/>
                <a:stretch>
                  <a:fillRect l="-3478" t="-16279" b="-6977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Content Placeholder 2">
                <a:extLst>
                  <a:ext uri="{FF2B5EF4-FFF2-40B4-BE49-F238E27FC236}">
                    <a16:creationId xmlns:a16="http://schemas.microsoft.com/office/drawing/2014/main" id="{B30A14C1-A966-3CD5-74BA-A88CC2635C83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5441136" y="2445846"/>
                <a:ext cx="5401949" cy="101613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AU" sz="240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n-AU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AU" sz="2400">
                                      <a:latin typeface="Cambria Math" panose="02040503050406030204" pitchFamily="18" charset="0"/>
                                    </a:rPr>
                                    <m:t>sin</m:t>
                                  </m:r>
                                </m:e>
                                <m:sup>
                                  <m:r>
                                    <a:rPr lang="en-AU" sz="2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fName>
                            <m:e>
                              <m:d>
                                <m:dPr>
                                  <m:ctrlPr>
                                    <a:rPr lang="en-AU" sz="2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AU" sz="2400" i="1">
                                      <a:latin typeface="Cambria Math" panose="02040503050406030204" pitchFamily="18" charset="0"/>
                                    </a:rPr>
                                    <m:t>𝜃</m:t>
                                  </m:r>
                                </m:e>
                              </m:d>
                            </m:e>
                          </m:func>
                        </m:num>
                        <m:den>
                          <m:func>
                            <m:funcPr>
                              <m:ctrlP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n-AU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AU" sz="2400" b="0" i="0" smtClean="0">
                                      <a:latin typeface="Cambria Math" panose="02040503050406030204" pitchFamily="18" charset="0"/>
                                    </a:rPr>
                                    <m:t>sin</m:t>
                                  </m:r>
                                </m:e>
                                <m:sup>
                                  <m:r>
                                    <a:rPr lang="en-AU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fName>
                            <m:e>
                              <m:d>
                                <m:dPr>
                                  <m:ctrlPr>
                                    <a:rPr lang="en-AU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AU" sz="2400" b="0" i="1" smtClean="0">
                                      <a:latin typeface="Cambria Math" panose="02040503050406030204" pitchFamily="18" charset="0"/>
                                    </a:rPr>
                                    <m:t>𝜃</m:t>
                                  </m:r>
                                </m:e>
                              </m:d>
                            </m:e>
                          </m:func>
                        </m:den>
                      </m:f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AU" sz="2400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AU" sz="24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n-AU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AU" sz="2400">
                                      <a:latin typeface="Cambria Math" panose="02040503050406030204" pitchFamily="18" charset="0"/>
                                    </a:rPr>
                                    <m:t>cos</m:t>
                                  </m:r>
                                </m:e>
                                <m:sup>
                                  <m:r>
                                    <a:rPr lang="en-AU" sz="2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fName>
                            <m:e>
                              <m:d>
                                <m:dPr>
                                  <m:ctrlPr>
                                    <a:rPr lang="en-AU" sz="2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AU" sz="2400" i="1">
                                      <a:latin typeface="Cambria Math" panose="02040503050406030204" pitchFamily="18" charset="0"/>
                                    </a:rPr>
                                    <m:t>𝜃</m:t>
                                  </m:r>
                                </m:e>
                              </m:d>
                            </m:e>
                          </m:func>
                        </m:num>
                        <m:den>
                          <m:func>
                            <m:funcPr>
                              <m:ctrlPr>
                                <a:rPr lang="en-AU" sz="24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n-AU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AU" sz="2400">
                                      <a:latin typeface="Cambria Math" panose="02040503050406030204" pitchFamily="18" charset="0"/>
                                    </a:rPr>
                                    <m:t>s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en-AU" sz="2400" b="0" i="0" smtClean="0">
                                      <a:latin typeface="Cambria Math" panose="02040503050406030204" pitchFamily="18" charset="0"/>
                                    </a:rPr>
                                    <m:t>in</m:t>
                                  </m:r>
                                </m:e>
                                <m:sup>
                                  <m:r>
                                    <a:rPr lang="en-AU" sz="2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fName>
                            <m:e>
                              <m:d>
                                <m:dPr>
                                  <m:ctrlPr>
                                    <a:rPr lang="en-AU" sz="2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AU" sz="2400" i="1">
                                      <a:latin typeface="Cambria Math" panose="02040503050406030204" pitchFamily="18" charset="0"/>
                                    </a:rPr>
                                    <m:t>𝜃</m:t>
                                  </m:r>
                                </m:e>
                              </m:d>
                            </m:e>
                          </m:func>
                        </m:den>
                      </m:f>
                      <m:r>
                        <a:rPr lang="en-AU" sz="2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func>
                            <m:funcPr>
                              <m:ctrlPr>
                                <a:rPr lang="en-AU" sz="24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n-AU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AU" sz="2400">
                                      <a:latin typeface="Cambria Math" panose="02040503050406030204" pitchFamily="18" charset="0"/>
                                    </a:rPr>
                                    <m:t>s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en-AU" sz="2400" b="0" i="0" smtClean="0">
                                      <a:latin typeface="Cambria Math" panose="02040503050406030204" pitchFamily="18" charset="0"/>
                                    </a:rPr>
                                    <m:t>in</m:t>
                                  </m:r>
                                </m:e>
                                <m:sup>
                                  <m:r>
                                    <a:rPr lang="en-AU" sz="2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fName>
                            <m:e>
                              <m:d>
                                <m:dPr>
                                  <m:ctrlPr>
                                    <a:rPr lang="en-AU" sz="2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AU" sz="2400" i="1">
                                      <a:latin typeface="Cambria Math" panose="02040503050406030204" pitchFamily="18" charset="0"/>
                                    </a:rPr>
                                    <m:t>𝜃</m:t>
                                  </m:r>
                                </m:e>
                              </m:d>
                            </m:e>
                          </m:func>
                        </m:den>
                      </m:f>
                    </m:oMath>
                  </m:oMathPara>
                </a14:m>
                <a:br>
                  <a:rPr lang="en-AU" sz="2400" dirty="0"/>
                </a:br>
                <a:br>
                  <a:rPr lang="en-AU" sz="2400" b="0" dirty="0"/>
                </a:br>
                <a:endParaRPr lang="en-AU" sz="2400" dirty="0"/>
              </a:p>
            </p:txBody>
          </p:sp>
        </mc:Choice>
        <mc:Fallback xmlns="">
          <p:sp>
            <p:nvSpPr>
              <p:cNvPr id="32" name="Content Placeholder 2">
                <a:extLst>
                  <a:ext uri="{FF2B5EF4-FFF2-40B4-BE49-F238E27FC236}">
                    <a16:creationId xmlns:a16="http://schemas.microsoft.com/office/drawing/2014/main" id="{B30A14C1-A966-3CD5-74BA-A88CC2635C8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41136" y="2445846"/>
                <a:ext cx="5401949" cy="101613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Content Placeholder 2">
                <a:extLst>
                  <a:ext uri="{FF2B5EF4-FFF2-40B4-BE49-F238E27FC236}">
                    <a16:creationId xmlns:a16="http://schemas.microsoft.com/office/drawing/2014/main" id="{256F1D0D-7846-6F98-7334-0F46724D06C6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096000" y="3688388"/>
                <a:ext cx="5401949" cy="1016131"/>
              </a:xfrm>
              <a:prstGeom prst="rect">
                <a:avLst/>
              </a:prstGeom>
              <a:ln>
                <a:solidFill>
                  <a:srgbClr val="FF0000"/>
                </a:solidFill>
              </a:ln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1 </m:t>
                      </m:r>
                      <m:r>
                        <a:rPr lang="en-AU" sz="2400" i="1">
                          <a:latin typeface="Cambria Math" panose="02040503050406030204" pitchFamily="18" charset="0"/>
                        </a:rPr>
                        <m:t>+</m:t>
                      </m:r>
                      <m:func>
                        <m:funcPr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AU" sz="2400" b="0" i="0" smtClean="0">
                                  <a:latin typeface="Cambria Math" panose="02040503050406030204" pitchFamily="18" charset="0"/>
                                </a:rPr>
                                <m:t>cot</m:t>
                              </m:r>
                            </m:e>
                            <m:sup>
                              <m: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𝜃</m:t>
                          </m:r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  <m:r>
                        <a:rPr lang="en-AU" sz="2400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AU" sz="2400" b="0" i="0" smtClean="0">
                                  <a:latin typeface="Cambria Math" panose="02040503050406030204" pitchFamily="18" charset="0"/>
                                </a:rPr>
                                <m:t>cosec</m:t>
                              </m:r>
                            </m:e>
                            <m:sup>
                              <m: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𝜃</m:t>
                          </m:r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</m:oMath>
                  </m:oMathPara>
                </a14:m>
                <a:br>
                  <a:rPr lang="en-AU" sz="2400" dirty="0"/>
                </a:br>
                <a:br>
                  <a:rPr lang="en-AU" sz="2400" b="0" dirty="0"/>
                </a:br>
                <a:endParaRPr lang="en-AU" sz="2400" dirty="0"/>
              </a:p>
            </p:txBody>
          </p:sp>
        </mc:Choice>
        <mc:Fallback xmlns="">
          <p:sp>
            <p:nvSpPr>
              <p:cNvPr id="33" name="Content Placeholder 2">
                <a:extLst>
                  <a:ext uri="{FF2B5EF4-FFF2-40B4-BE49-F238E27FC236}">
                    <a16:creationId xmlns:a16="http://schemas.microsoft.com/office/drawing/2014/main" id="{256F1D0D-7846-6F98-7334-0F46724D06C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3688388"/>
                <a:ext cx="5401949" cy="1016131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8665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9" grpId="0"/>
      <p:bldP spid="30" grpId="0" animBg="1"/>
      <p:bldP spid="31" grpId="0"/>
      <p:bldP spid="32" grpId="0"/>
      <p:bldP spid="3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>
            <a:extLst>
              <a:ext uri="{FF2B5EF4-FFF2-40B4-BE49-F238E27FC236}">
                <a16:creationId xmlns:a16="http://schemas.microsoft.com/office/drawing/2014/main" id="{B61E3977-7B06-DE46-1B67-B76219879AD4}"/>
              </a:ext>
            </a:extLst>
          </p:cNvPr>
          <p:cNvSpPr txBox="1"/>
          <p:nvPr/>
        </p:nvSpPr>
        <p:spPr>
          <a:xfrm>
            <a:off x="0" y="-6605"/>
            <a:ext cx="2993943" cy="584775"/>
          </a:xfrm>
          <a:prstGeom prst="homePlate">
            <a:avLst/>
          </a:prstGeom>
          <a:solidFill>
            <a:schemeClr val="accent2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chemeClr val="tx1"/>
                </a:solidFill>
              </a:rPr>
              <a:t>Guided Practice</a:t>
            </a:r>
            <a:endParaRPr lang="en-AU" sz="3200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Content Placeholder 2">
                <a:extLst>
                  <a:ext uri="{FF2B5EF4-FFF2-40B4-BE49-F238E27FC236}">
                    <a16:creationId xmlns:a16="http://schemas.microsoft.com/office/drawing/2014/main" id="{6F7BC891-5FD8-B0B4-1FAD-A2EC2DDF9D5B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-1" y="734527"/>
                <a:ext cx="11932080" cy="51137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:r>
                  <a:rPr lang="en-AU" sz="2400" b="0" dirty="0"/>
                  <a:t>Solve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AU" sz="2400" b="0" i="0" smtClean="0">
                            <a:latin typeface="Cambria Math" panose="02040503050406030204" pitchFamily="18" charset="0"/>
                          </a:rPr>
                          <m:t>cot</m:t>
                        </m:r>
                      </m:fName>
                      <m:e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=2,    −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𝜋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≤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≤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𝜋</m:t>
                    </m:r>
                  </m:oMath>
                </a14:m>
                <a:endParaRPr lang="en-AU" sz="2400" dirty="0"/>
              </a:p>
            </p:txBody>
          </p:sp>
        </mc:Choice>
        <mc:Fallback xmlns="">
          <p:sp>
            <p:nvSpPr>
              <p:cNvPr id="20" name="Content Placeholder 2">
                <a:extLst>
                  <a:ext uri="{FF2B5EF4-FFF2-40B4-BE49-F238E27FC236}">
                    <a16:creationId xmlns:a16="http://schemas.microsoft.com/office/drawing/2014/main" id="{6F7BC891-5FD8-B0B4-1FAD-A2EC2DDF9D5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" y="734527"/>
                <a:ext cx="11932080" cy="511370"/>
              </a:xfrm>
              <a:prstGeom prst="rect">
                <a:avLst/>
              </a:prstGeom>
              <a:blipFill>
                <a:blip r:embed="rId2"/>
                <a:stretch>
                  <a:fillRect l="-766" t="-16667" b="-9524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Content Placeholder 2">
                <a:extLst>
                  <a:ext uri="{FF2B5EF4-FFF2-40B4-BE49-F238E27FC236}">
                    <a16:creationId xmlns:a16="http://schemas.microsoft.com/office/drawing/2014/main" id="{A3626557-F72E-4FC1-4591-AF581561E49F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48026" y="1245897"/>
                <a:ext cx="2245917" cy="74350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:r>
                  <a:rPr lang="en-AU" sz="2400" b="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sz="2400" b="0" i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func>
                          <m:funcPr>
                            <m:ctrlPr>
                              <a:rPr lang="en-AU" sz="2400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AU" sz="2400" b="0" i="0" smtClean="0">
                                <a:latin typeface="Cambria Math" panose="02040503050406030204" pitchFamily="18" charset="0"/>
                              </a:rPr>
                              <m:t>tan</m:t>
                            </m:r>
                          </m:fName>
                          <m:e>
                            <m:r>
                              <a:rPr lang="en-AU" sz="2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func>
                      </m:den>
                    </m:f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endParaRPr lang="en-AU" sz="2400" dirty="0"/>
              </a:p>
            </p:txBody>
          </p:sp>
        </mc:Choice>
        <mc:Fallback xmlns="">
          <p:sp>
            <p:nvSpPr>
              <p:cNvPr id="27" name="Content Placeholder 2">
                <a:extLst>
                  <a:ext uri="{FF2B5EF4-FFF2-40B4-BE49-F238E27FC236}">
                    <a16:creationId xmlns:a16="http://schemas.microsoft.com/office/drawing/2014/main" id="{A3626557-F72E-4FC1-4591-AF581561E49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8026" y="1245897"/>
                <a:ext cx="2245917" cy="74350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Content Placeholder 2">
                <a:extLst>
                  <a:ext uri="{FF2B5EF4-FFF2-40B4-BE49-F238E27FC236}">
                    <a16:creationId xmlns:a16="http://schemas.microsoft.com/office/drawing/2014/main" id="{C4285EFA-F03A-2C26-BC67-8CBC2D123568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74012" y="1989398"/>
                <a:ext cx="2245917" cy="74350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AU" sz="240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AU" sz="2400">
                              <a:latin typeface="Cambria Math" panose="02040503050406030204" pitchFamily="18" charset="0"/>
                            </a:rPr>
                            <m:t>tan</m:t>
                          </m:r>
                        </m:fName>
                        <m:e>
                          <m:r>
                            <a:rPr lang="en-AU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AU" sz="24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AU" sz="2400" dirty="0"/>
              </a:p>
            </p:txBody>
          </p:sp>
        </mc:Choice>
        <mc:Fallback xmlns="">
          <p:sp>
            <p:nvSpPr>
              <p:cNvPr id="28" name="Content Placeholder 2">
                <a:extLst>
                  <a:ext uri="{FF2B5EF4-FFF2-40B4-BE49-F238E27FC236}">
                    <a16:creationId xmlns:a16="http://schemas.microsoft.com/office/drawing/2014/main" id="{C4285EFA-F03A-2C26-BC67-8CBC2D12356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4012" y="1989398"/>
                <a:ext cx="2245917" cy="74350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>
            <a:extLst>
              <a:ext uri="{FF2B5EF4-FFF2-40B4-BE49-F238E27FC236}">
                <a16:creationId xmlns:a16="http://schemas.microsoft.com/office/drawing/2014/main" id="{22634230-6374-3738-A227-74047EA882D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5400000">
            <a:off x="5453125" y="-529558"/>
            <a:ext cx="708062" cy="5626426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0" name="Content Placeholder 2">
                <a:extLst>
                  <a:ext uri="{FF2B5EF4-FFF2-40B4-BE49-F238E27FC236}">
                    <a16:creationId xmlns:a16="http://schemas.microsoft.com/office/drawing/2014/main" id="{5308D49D-45BE-D2D9-6A21-098AC66F9C42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48026" y="2954599"/>
                <a:ext cx="3236696" cy="57795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=−2.68, 0.46</m:t>
                      </m:r>
                    </m:oMath>
                  </m:oMathPara>
                </a14:m>
                <a:endParaRPr lang="en-AU" sz="2400" dirty="0"/>
              </a:p>
            </p:txBody>
          </p:sp>
        </mc:Choice>
        <mc:Fallback xmlns="">
          <p:sp>
            <p:nvSpPr>
              <p:cNvPr id="30" name="Content Placeholder 2">
                <a:extLst>
                  <a:ext uri="{FF2B5EF4-FFF2-40B4-BE49-F238E27FC236}">
                    <a16:creationId xmlns:a16="http://schemas.microsoft.com/office/drawing/2014/main" id="{5308D49D-45BE-D2D9-6A21-098AC66F9C4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8026" y="2954599"/>
                <a:ext cx="3236696" cy="57795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966080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8" grpId="0"/>
      <p:bldP spid="3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>
            <a:extLst>
              <a:ext uri="{FF2B5EF4-FFF2-40B4-BE49-F238E27FC236}">
                <a16:creationId xmlns:a16="http://schemas.microsoft.com/office/drawing/2014/main" id="{B61E3977-7B06-DE46-1B67-B76219879AD4}"/>
              </a:ext>
            </a:extLst>
          </p:cNvPr>
          <p:cNvSpPr txBox="1"/>
          <p:nvPr/>
        </p:nvSpPr>
        <p:spPr>
          <a:xfrm>
            <a:off x="0" y="-6605"/>
            <a:ext cx="2958048" cy="584775"/>
          </a:xfrm>
          <a:prstGeom prst="homePlate">
            <a:avLst/>
          </a:prstGeom>
          <a:solidFill>
            <a:schemeClr val="accent2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chemeClr val="tx1"/>
                </a:solidFill>
              </a:rPr>
              <a:t>Sadler Ex 9E Q2</a:t>
            </a:r>
            <a:endParaRPr lang="en-AU" sz="3200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2">
                <a:extLst>
                  <a:ext uri="{FF2B5EF4-FFF2-40B4-BE49-F238E27FC236}">
                    <a16:creationId xmlns:a16="http://schemas.microsoft.com/office/drawing/2014/main" id="{9D865B2E-0BC3-01D4-8F6F-D9BC0240C388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-1" y="734527"/>
                <a:ext cx="11932080" cy="51137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:r>
                  <a:rPr lang="en-AU" sz="2400" b="0" dirty="0"/>
                  <a:t>Solve </a:t>
                </a:r>
                <a14:m>
                  <m:oMath xmlns:m="http://schemas.openxmlformats.org/officeDocument/2006/math">
                    <m:r>
                      <a:rPr lang="en-AU" sz="2400" b="0" i="0" smtClean="0">
                        <a:latin typeface="Cambria Math" panose="02040503050406030204" pitchFamily="18" charset="0"/>
                      </a:rPr>
                      <m:t>3</m:t>
                    </m:r>
                    <m:func>
                      <m:func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AU" sz="2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AU" sz="2400" b="0" i="0" smtClean="0">
                                <a:latin typeface="Cambria Math" panose="02040503050406030204" pitchFamily="18" charset="0"/>
                              </a:rPr>
                              <m:t>cosec</m:t>
                            </m:r>
                          </m:e>
                          <m:sup>
                            <m:r>
                              <a:rPr lang="en-AU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fName>
                      <m:e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=4,    −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𝜋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≤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≤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𝜋</m:t>
                    </m:r>
                  </m:oMath>
                </a14:m>
                <a:endParaRPr lang="en-AU" sz="2400" dirty="0"/>
              </a:p>
            </p:txBody>
          </p:sp>
        </mc:Choice>
        <mc:Fallback xmlns="">
          <p:sp>
            <p:nvSpPr>
              <p:cNvPr id="6" name="Content Placeholder 2">
                <a:extLst>
                  <a:ext uri="{FF2B5EF4-FFF2-40B4-BE49-F238E27FC236}">
                    <a16:creationId xmlns:a16="http://schemas.microsoft.com/office/drawing/2014/main" id="{9D865B2E-0BC3-01D4-8F6F-D9BC0240C38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" y="734527"/>
                <a:ext cx="11932080" cy="511370"/>
              </a:xfrm>
              <a:prstGeom prst="rect">
                <a:avLst/>
              </a:prstGeom>
              <a:blipFill>
                <a:blip r:embed="rId2"/>
                <a:stretch>
                  <a:fillRect l="-766" t="-16667" b="-9524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5EFC67A0-73D1-524F-4B39-BB81C61A303B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48026" y="1245897"/>
                <a:ext cx="2339051" cy="809549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:r>
                  <a:rPr lang="en-AU" sz="2400" b="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sz="2400" b="0" i="0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func>
                          <m:funcPr>
                            <m:ctrlPr>
                              <a:rPr lang="en-AU" sz="2400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sSup>
                              <m:sSupPr>
                                <m:ctrlPr>
                                  <a:rPr lang="en-AU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m:rPr>
                                    <m:sty m:val="p"/>
                                  </m:rPr>
                                  <a:rPr lang="en-AU" sz="2400" b="0" i="0" smtClean="0">
                                    <a:latin typeface="Cambria Math" panose="02040503050406030204" pitchFamily="18" charset="0"/>
                                  </a:rPr>
                                  <m:t>sin</m:t>
                                </m:r>
                              </m:e>
                              <m:sup>
                                <m:r>
                                  <a:rPr lang="en-AU" sz="2400" b="0" i="0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fName>
                          <m:e>
                            <m:r>
                              <a:rPr lang="en-AU" sz="2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func>
                      </m:den>
                    </m:f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=4</m:t>
                    </m:r>
                  </m:oMath>
                </a14:m>
                <a:endParaRPr lang="en-AU" sz="2400" dirty="0"/>
              </a:p>
            </p:txBody>
          </p:sp>
        </mc:Choice>
        <mc:Fallback xmlns=""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5EFC67A0-73D1-524F-4B39-BB81C61A303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8026" y="1245897"/>
                <a:ext cx="2339051" cy="80954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Content Placeholder 2">
                <a:extLst>
                  <a:ext uri="{FF2B5EF4-FFF2-40B4-BE49-F238E27FC236}">
                    <a16:creationId xmlns:a16="http://schemas.microsoft.com/office/drawing/2014/main" id="{FD9149C6-C780-1C5D-AFFE-BB2D85E21864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74012" y="1989398"/>
                <a:ext cx="2245917" cy="74350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AU" sz="240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AU" sz="2400" b="0" i="0" smtClean="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e>
                            <m:sup>
                              <m:r>
                                <a:rPr lang="en-AU" sz="2400" b="0" i="0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AU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AU" sz="24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AU" sz="2400" dirty="0"/>
              </a:p>
            </p:txBody>
          </p:sp>
        </mc:Choice>
        <mc:Fallback xmlns="">
          <p:sp>
            <p:nvSpPr>
              <p:cNvPr id="8" name="Content Placeholder 2">
                <a:extLst>
                  <a:ext uri="{FF2B5EF4-FFF2-40B4-BE49-F238E27FC236}">
                    <a16:creationId xmlns:a16="http://schemas.microsoft.com/office/drawing/2014/main" id="{FD9149C6-C780-1C5D-AFFE-BB2D85E2186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4012" y="1989398"/>
                <a:ext cx="2245917" cy="74350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Content Placeholder 2">
                <a:extLst>
                  <a:ext uri="{FF2B5EF4-FFF2-40B4-BE49-F238E27FC236}">
                    <a16:creationId xmlns:a16="http://schemas.microsoft.com/office/drawing/2014/main" id="{609148F8-AB0E-2057-0217-F61E321A4D8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581119" y="2798947"/>
                <a:ext cx="2245917" cy="74350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AU" sz="240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AU" sz="2400" b="0" i="0" smtClean="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e>
                            <m:sup>
                              <m:r>
                                <a:rPr lang="en-AU" sz="2400" b="0" i="0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sup>
                          </m:sSup>
                        </m:fName>
                        <m:e>
                          <m:r>
                            <a:rPr lang="en-AU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AU" sz="24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=±</m:t>
                      </m:r>
                      <m:f>
                        <m:fPr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AU" sz="2400" dirty="0"/>
              </a:p>
            </p:txBody>
          </p:sp>
        </mc:Choice>
        <mc:Fallback xmlns="">
          <p:sp>
            <p:nvSpPr>
              <p:cNvPr id="9" name="Content Placeholder 2">
                <a:extLst>
                  <a:ext uri="{FF2B5EF4-FFF2-40B4-BE49-F238E27FC236}">
                    <a16:creationId xmlns:a16="http://schemas.microsoft.com/office/drawing/2014/main" id="{609148F8-AB0E-2057-0217-F61E321A4D8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1119" y="2798947"/>
                <a:ext cx="2245917" cy="743501"/>
              </a:xfrm>
              <a:prstGeom prst="rect">
                <a:avLst/>
              </a:prstGeom>
              <a:blipFill>
                <a:blip r:embed="rId5"/>
                <a:stretch>
                  <a:fillRect b="-1639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ontent Placeholder 2">
                <a:extLst>
                  <a:ext uri="{FF2B5EF4-FFF2-40B4-BE49-F238E27FC236}">
                    <a16:creationId xmlns:a16="http://schemas.microsoft.com/office/drawing/2014/main" id="{FE98A22E-2103-A027-9C9E-1D02F0CA8DA2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581119" y="3608496"/>
                <a:ext cx="2245917" cy="74350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AU" sz="240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AU" sz="2400" b="0" i="0" smtClean="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e>
                            <m:sup>
                              <m:r>
                                <a:rPr lang="en-AU" sz="2400" b="0" i="0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sup>
                          </m:sSup>
                        </m:fName>
                        <m:e>
                          <m:r>
                            <a:rPr lang="en-AU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AU" sz="24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AU" sz="2400" dirty="0"/>
              </a:p>
            </p:txBody>
          </p:sp>
        </mc:Choice>
        <mc:Fallback xmlns="">
          <p:sp>
            <p:nvSpPr>
              <p:cNvPr id="10" name="Content Placeholder 2">
                <a:extLst>
                  <a:ext uri="{FF2B5EF4-FFF2-40B4-BE49-F238E27FC236}">
                    <a16:creationId xmlns:a16="http://schemas.microsoft.com/office/drawing/2014/main" id="{FE98A22E-2103-A027-9C9E-1D02F0CA8DA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1119" y="3608496"/>
                <a:ext cx="2245917" cy="743501"/>
              </a:xfrm>
              <a:prstGeom prst="rect">
                <a:avLst/>
              </a:prstGeom>
              <a:blipFill>
                <a:blip r:embed="rId6"/>
                <a:stretch>
                  <a:fillRect b="-1639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ontent Placeholder 2">
                <a:extLst>
                  <a:ext uri="{FF2B5EF4-FFF2-40B4-BE49-F238E27FC236}">
                    <a16:creationId xmlns:a16="http://schemas.microsoft.com/office/drawing/2014/main" id="{3827AB4F-19B9-190B-27DC-0B03E0ABFB1B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720122" y="3608495"/>
                <a:ext cx="2245917" cy="74350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AU" sz="240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AU" sz="2400" b="0" i="0" smtClean="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e>
                            <m:sup>
                              <m:r>
                                <a:rPr lang="en-AU" sz="2400" b="0" i="0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sup>
                          </m:sSup>
                        </m:fName>
                        <m:e>
                          <m:r>
                            <a:rPr lang="en-AU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AU" sz="24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AU" sz="2400" dirty="0"/>
              </a:p>
            </p:txBody>
          </p:sp>
        </mc:Choice>
        <mc:Fallback xmlns="">
          <p:sp>
            <p:nvSpPr>
              <p:cNvPr id="11" name="Content Placeholder 2">
                <a:extLst>
                  <a:ext uri="{FF2B5EF4-FFF2-40B4-BE49-F238E27FC236}">
                    <a16:creationId xmlns:a16="http://schemas.microsoft.com/office/drawing/2014/main" id="{3827AB4F-19B9-190B-27DC-0B03E0ABFB1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20122" y="3608495"/>
                <a:ext cx="2245917" cy="743501"/>
              </a:xfrm>
              <a:prstGeom prst="rect">
                <a:avLst/>
              </a:prstGeom>
              <a:blipFill>
                <a:blip r:embed="rId7"/>
                <a:stretch>
                  <a:fillRect b="-1639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Content Placeholder 2">
                <a:extLst>
                  <a:ext uri="{FF2B5EF4-FFF2-40B4-BE49-F238E27FC236}">
                    <a16:creationId xmlns:a16="http://schemas.microsoft.com/office/drawing/2014/main" id="{3FA35E77-27D9-3E56-52FF-0633A255579F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49325" y="4751371"/>
                <a:ext cx="2245917" cy="74350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,</m:t>
                      </m:r>
                      <m:f>
                        <m:fPr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AU" sz="2400" dirty="0"/>
              </a:p>
            </p:txBody>
          </p:sp>
        </mc:Choice>
        <mc:Fallback xmlns="">
          <p:sp>
            <p:nvSpPr>
              <p:cNvPr id="12" name="Content Placeholder 2">
                <a:extLst>
                  <a:ext uri="{FF2B5EF4-FFF2-40B4-BE49-F238E27FC236}">
                    <a16:creationId xmlns:a16="http://schemas.microsoft.com/office/drawing/2014/main" id="{3FA35E77-27D9-3E56-52FF-0633A255579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9325" y="4751371"/>
                <a:ext cx="2245917" cy="743501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Content Placeholder 2">
                <a:extLst>
                  <a:ext uri="{FF2B5EF4-FFF2-40B4-BE49-F238E27FC236}">
                    <a16:creationId xmlns:a16="http://schemas.microsoft.com/office/drawing/2014/main" id="{E28848F6-259B-C965-598F-7C140B0BA053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185786" y="4622417"/>
                <a:ext cx="2245917" cy="74350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,−</m:t>
                      </m:r>
                      <m:f>
                        <m:fPr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AU" sz="2400" dirty="0"/>
              </a:p>
            </p:txBody>
          </p:sp>
        </mc:Choice>
        <mc:Fallback xmlns="">
          <p:sp>
            <p:nvSpPr>
              <p:cNvPr id="13" name="Content Placeholder 2">
                <a:extLst>
                  <a:ext uri="{FF2B5EF4-FFF2-40B4-BE49-F238E27FC236}">
                    <a16:creationId xmlns:a16="http://schemas.microsoft.com/office/drawing/2014/main" id="{E28848F6-259B-C965-598F-7C140B0BA05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5786" y="4622417"/>
                <a:ext cx="2245917" cy="74350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Content Placeholder 2">
                <a:extLst>
                  <a:ext uri="{FF2B5EF4-FFF2-40B4-BE49-F238E27FC236}">
                    <a16:creationId xmlns:a16="http://schemas.microsoft.com/office/drawing/2014/main" id="{AC0CE818-C22D-F5AA-BD2C-1F2F11C92129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547724" y="5765292"/>
                <a:ext cx="3789814" cy="74350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AU" sz="2400" b="0" i="0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AU" sz="2400" i="1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AU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400" i="1">
                              <a:latin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AU" sz="2400" i="1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AU" sz="2400" i="1">
                          <a:latin typeface="Cambria Math" panose="02040503050406030204" pitchFamily="18" charset="0"/>
                        </a:rPr>
                        <m:t>,</m:t>
                      </m:r>
                      <m:f>
                        <m:fPr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,</m:t>
                      </m:r>
                      <m:f>
                        <m:fPr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AU" sz="2400" dirty="0"/>
              </a:p>
            </p:txBody>
          </p:sp>
        </mc:Choice>
        <mc:Fallback xmlns="">
          <p:sp>
            <p:nvSpPr>
              <p:cNvPr id="14" name="Content Placeholder 2">
                <a:extLst>
                  <a:ext uri="{FF2B5EF4-FFF2-40B4-BE49-F238E27FC236}">
                    <a16:creationId xmlns:a16="http://schemas.microsoft.com/office/drawing/2014/main" id="{AC0CE818-C22D-F5AA-BD2C-1F2F11C9212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7724" y="5765292"/>
                <a:ext cx="3789814" cy="743501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15561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>
            <a:extLst>
              <a:ext uri="{FF2B5EF4-FFF2-40B4-BE49-F238E27FC236}">
                <a16:creationId xmlns:a16="http://schemas.microsoft.com/office/drawing/2014/main" id="{B61E3977-7B06-DE46-1B67-B76219879AD4}"/>
              </a:ext>
            </a:extLst>
          </p:cNvPr>
          <p:cNvSpPr txBox="1"/>
          <p:nvPr/>
        </p:nvSpPr>
        <p:spPr>
          <a:xfrm>
            <a:off x="0" y="-6605"/>
            <a:ext cx="2958048" cy="584775"/>
          </a:xfrm>
          <a:prstGeom prst="homePlate">
            <a:avLst/>
          </a:prstGeom>
          <a:solidFill>
            <a:schemeClr val="accent2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chemeClr val="tx1"/>
                </a:solidFill>
              </a:rPr>
              <a:t>Sadler Ex 9E Q3</a:t>
            </a:r>
            <a:endParaRPr lang="en-AU" sz="3200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2">
                <a:extLst>
                  <a:ext uri="{FF2B5EF4-FFF2-40B4-BE49-F238E27FC236}">
                    <a16:creationId xmlns:a16="http://schemas.microsoft.com/office/drawing/2014/main" id="{908279E1-87F9-FDCF-58D4-8736293EE968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-1" y="734527"/>
                <a:ext cx="11932080" cy="51137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:r>
                  <a:rPr lang="en-AU" sz="2400" b="0" dirty="0"/>
                  <a:t>Solve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AU" sz="2400" b="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  <m:func>
                      <m:func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AU" sz="2400" b="0" i="0" smtClean="0">
                            <a:latin typeface="Cambria Math" panose="02040503050406030204" pitchFamily="18" charset="0"/>
                          </a:rPr>
                          <m:t>sec</m:t>
                        </m:r>
                      </m:fName>
                      <m:e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−3</m:t>
                    </m:r>
                    <m:func>
                      <m:func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AU" sz="2400" b="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=0,    0≤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≤360°</m:t>
                    </m:r>
                  </m:oMath>
                </a14:m>
                <a:endParaRPr lang="en-AU" sz="2400" dirty="0"/>
              </a:p>
            </p:txBody>
          </p:sp>
        </mc:Choice>
        <mc:Fallback xmlns="">
          <p:sp>
            <p:nvSpPr>
              <p:cNvPr id="5" name="Content Placeholder 2">
                <a:extLst>
                  <a:ext uri="{FF2B5EF4-FFF2-40B4-BE49-F238E27FC236}">
                    <a16:creationId xmlns:a16="http://schemas.microsoft.com/office/drawing/2014/main" id="{908279E1-87F9-FDCF-58D4-8736293EE96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" y="734527"/>
                <a:ext cx="11932080" cy="511370"/>
              </a:xfrm>
              <a:prstGeom prst="rect">
                <a:avLst/>
              </a:prstGeom>
              <a:blipFill>
                <a:blip r:embed="rId2"/>
                <a:stretch>
                  <a:fillRect l="-766" t="-16667" b="-9524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2">
                <a:extLst>
                  <a:ext uri="{FF2B5EF4-FFF2-40B4-BE49-F238E27FC236}">
                    <a16:creationId xmlns:a16="http://schemas.microsoft.com/office/drawing/2014/main" id="{DF9F3FE6-1664-E254-07B8-7142B0272D35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82645" y="1245898"/>
                <a:ext cx="4550805" cy="51137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:r>
                  <a:rPr lang="en-AU" sz="2400" b="0" dirty="0"/>
                  <a:t>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AU" sz="2400" b="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  <m:d>
                      <m:d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unc>
                          <m:funcPr>
                            <m:ctrlPr>
                              <a:rPr lang="en-AU" sz="2400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AU" sz="2400" b="0" i="0" smtClean="0">
                                <a:latin typeface="Cambria Math" panose="02040503050406030204" pitchFamily="18" charset="0"/>
                              </a:rPr>
                              <m:t>sec</m:t>
                            </m:r>
                          </m:fName>
                          <m:e>
                            <m:r>
                              <a:rPr lang="en-AU" sz="2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func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−3</m:t>
                        </m:r>
                      </m:e>
                    </m:d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AU" sz="2400" dirty="0"/>
              </a:p>
            </p:txBody>
          </p:sp>
        </mc:Choice>
        <mc:Fallback xmlns="">
          <p:sp>
            <p:nvSpPr>
              <p:cNvPr id="6" name="Content Placeholder 2">
                <a:extLst>
                  <a:ext uri="{FF2B5EF4-FFF2-40B4-BE49-F238E27FC236}">
                    <a16:creationId xmlns:a16="http://schemas.microsoft.com/office/drawing/2014/main" id="{DF9F3FE6-1664-E254-07B8-7142B0272D3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2645" y="1245898"/>
                <a:ext cx="4550805" cy="51137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078733C2-DC87-C153-6AAD-DA679A4700CE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82645" y="1837912"/>
                <a:ext cx="4550805" cy="60048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:r>
                  <a:rPr lang="en-AU" sz="2400" b="0" dirty="0"/>
                  <a:t>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AU" sz="2400" b="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=0,             </m:t>
                    </m:r>
                    <m:d>
                      <m:dPr>
                        <m:ctrlPr>
                          <a:rPr lang="en-AU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unc>
                          <m:funcPr>
                            <m:ctrlPr>
                              <a:rPr lang="en-AU" sz="2400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AU" sz="2400">
                                <a:latin typeface="Cambria Math" panose="02040503050406030204" pitchFamily="18" charset="0"/>
                              </a:rPr>
                              <m:t>sec</m:t>
                            </m:r>
                          </m:fName>
                          <m:e>
                            <m:r>
                              <a:rPr lang="en-AU" sz="24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func>
                        <m:r>
                          <a:rPr lang="en-AU" sz="2400" i="1">
                            <a:latin typeface="Cambria Math" panose="02040503050406030204" pitchFamily="18" charset="0"/>
                          </a:rPr>
                          <m:t>−3</m:t>
                        </m:r>
                      </m:e>
                    </m:d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AU" sz="2400" dirty="0"/>
              </a:p>
            </p:txBody>
          </p:sp>
        </mc:Choice>
        <mc:Fallback xmlns=""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078733C2-DC87-C153-6AAD-DA679A4700C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2645" y="1837912"/>
                <a:ext cx="4550805" cy="60048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Content Placeholder 2">
                <a:extLst>
                  <a:ext uri="{FF2B5EF4-FFF2-40B4-BE49-F238E27FC236}">
                    <a16:creationId xmlns:a16="http://schemas.microsoft.com/office/drawing/2014/main" id="{C9C1D284-8749-A4B5-0B3A-1C03FC7054FF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16592" y="2362735"/>
                <a:ext cx="2724864" cy="60048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:r>
                  <a:rPr lang="en-AU" sz="2400" b="0" dirty="0"/>
                  <a:t> </a:t>
                </a:r>
                <a14:m>
                  <m:oMath xmlns:m="http://schemas.openxmlformats.org/officeDocument/2006/math"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=0, 180°, 360°</m:t>
                    </m:r>
                  </m:oMath>
                </a14:m>
                <a:endParaRPr lang="en-AU" sz="2400" dirty="0"/>
              </a:p>
            </p:txBody>
          </p:sp>
        </mc:Choice>
        <mc:Fallback xmlns="">
          <p:sp>
            <p:nvSpPr>
              <p:cNvPr id="8" name="Content Placeholder 2">
                <a:extLst>
                  <a:ext uri="{FF2B5EF4-FFF2-40B4-BE49-F238E27FC236}">
                    <a16:creationId xmlns:a16="http://schemas.microsoft.com/office/drawing/2014/main" id="{C9C1D284-8749-A4B5-0B3A-1C03FC7054F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6592" y="2362735"/>
                <a:ext cx="2724864" cy="60048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Content Placeholder 2">
                <a:extLst>
                  <a:ext uri="{FF2B5EF4-FFF2-40B4-BE49-F238E27FC236}">
                    <a16:creationId xmlns:a16="http://schemas.microsoft.com/office/drawing/2014/main" id="{B73D3C7D-D25A-495B-6FB0-36BE4AC4CA12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074639" y="2362734"/>
                <a:ext cx="2724864" cy="60048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AU" sz="240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AU" sz="2400">
                              <a:latin typeface="Cambria Math" panose="02040503050406030204" pitchFamily="18" charset="0"/>
                            </a:rPr>
                            <m:t>sec</m:t>
                          </m:r>
                        </m:fName>
                        <m:e>
                          <m:r>
                            <a:rPr lang="en-AU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AU" sz="2400" i="1"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en-AU" sz="2400" dirty="0"/>
              </a:p>
            </p:txBody>
          </p:sp>
        </mc:Choice>
        <mc:Fallback xmlns="">
          <p:sp>
            <p:nvSpPr>
              <p:cNvPr id="9" name="Content Placeholder 2">
                <a:extLst>
                  <a:ext uri="{FF2B5EF4-FFF2-40B4-BE49-F238E27FC236}">
                    <a16:creationId xmlns:a16="http://schemas.microsoft.com/office/drawing/2014/main" id="{B73D3C7D-D25A-495B-6FB0-36BE4AC4CA1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74639" y="2362734"/>
                <a:ext cx="2724864" cy="60048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ontent Placeholder 2">
                <a:extLst>
                  <a:ext uri="{FF2B5EF4-FFF2-40B4-BE49-F238E27FC236}">
                    <a16:creationId xmlns:a16="http://schemas.microsoft.com/office/drawing/2014/main" id="{9CA9F27B-257D-19F5-AAD3-41165E7B00BE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095227" y="2997201"/>
                <a:ext cx="2724864" cy="60048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40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func>
                            <m:funcPr>
                              <m:ctrlP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AU" sz="2400" b="0" i="0" smtClean="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den>
                      </m:f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AU" sz="2400" i="1"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en-AU" sz="2400" dirty="0"/>
              </a:p>
            </p:txBody>
          </p:sp>
        </mc:Choice>
        <mc:Fallback xmlns="">
          <p:sp>
            <p:nvSpPr>
              <p:cNvPr id="10" name="Content Placeholder 2">
                <a:extLst>
                  <a:ext uri="{FF2B5EF4-FFF2-40B4-BE49-F238E27FC236}">
                    <a16:creationId xmlns:a16="http://schemas.microsoft.com/office/drawing/2014/main" id="{9CA9F27B-257D-19F5-AAD3-41165E7B00B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95227" y="2997201"/>
                <a:ext cx="2724864" cy="600487"/>
              </a:xfrm>
              <a:prstGeom prst="rect">
                <a:avLst/>
              </a:prstGeom>
              <a:blipFill>
                <a:blip r:embed="rId7"/>
                <a:stretch>
                  <a:fillRect b="-13265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ontent Placeholder 2">
                <a:extLst>
                  <a:ext uri="{FF2B5EF4-FFF2-40B4-BE49-F238E27FC236}">
                    <a16:creationId xmlns:a16="http://schemas.microsoft.com/office/drawing/2014/main" id="{5259BCDC-06C7-F736-9E68-38F14C9309E8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153842" y="3889459"/>
                <a:ext cx="2724864" cy="60048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AU" sz="24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AU" sz="2400" dirty="0"/>
              </a:p>
            </p:txBody>
          </p:sp>
        </mc:Choice>
        <mc:Fallback xmlns="">
          <p:sp>
            <p:nvSpPr>
              <p:cNvPr id="11" name="Content Placeholder 2">
                <a:extLst>
                  <a:ext uri="{FF2B5EF4-FFF2-40B4-BE49-F238E27FC236}">
                    <a16:creationId xmlns:a16="http://schemas.microsoft.com/office/drawing/2014/main" id="{5259BCDC-06C7-F736-9E68-38F14C9309E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53842" y="3889459"/>
                <a:ext cx="2724864" cy="600487"/>
              </a:xfrm>
              <a:prstGeom prst="rect">
                <a:avLst/>
              </a:prstGeom>
              <a:blipFill>
                <a:blip r:embed="rId8"/>
                <a:stretch>
                  <a:fillRect b="-1212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Content Placeholder 2">
                <a:extLst>
                  <a:ext uri="{FF2B5EF4-FFF2-40B4-BE49-F238E27FC236}">
                    <a16:creationId xmlns:a16="http://schemas.microsoft.com/office/drawing/2014/main" id="{8A5A96A3-2F53-C325-AE88-4C26040AB9B7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147759" y="4893736"/>
                <a:ext cx="3159625" cy="60048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=70.53°, 289.47°</m:t>
                      </m:r>
                    </m:oMath>
                  </m:oMathPara>
                </a14:m>
                <a:endParaRPr lang="en-AU" sz="2400" dirty="0"/>
              </a:p>
            </p:txBody>
          </p:sp>
        </mc:Choice>
        <mc:Fallback xmlns="">
          <p:sp>
            <p:nvSpPr>
              <p:cNvPr id="12" name="Content Placeholder 2">
                <a:extLst>
                  <a:ext uri="{FF2B5EF4-FFF2-40B4-BE49-F238E27FC236}">
                    <a16:creationId xmlns:a16="http://schemas.microsoft.com/office/drawing/2014/main" id="{8A5A96A3-2F53-C325-AE88-4C26040AB9B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47759" y="4893736"/>
                <a:ext cx="3159625" cy="60048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>
            <a:extLst>
              <a:ext uri="{FF2B5EF4-FFF2-40B4-BE49-F238E27FC236}">
                <a16:creationId xmlns:a16="http://schemas.microsoft.com/office/drawing/2014/main" id="{15B5E536-5024-F2BD-56E2-9E070B235C82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 rot="5400000">
            <a:off x="8292689" y="1337820"/>
            <a:ext cx="610422" cy="5937739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5" name="Content Placeholder 2">
                <a:extLst>
                  <a:ext uri="{FF2B5EF4-FFF2-40B4-BE49-F238E27FC236}">
                    <a16:creationId xmlns:a16="http://schemas.microsoft.com/office/drawing/2014/main" id="{8999FF19-241A-3731-AA77-BB297FC6E17D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51974" y="5606783"/>
                <a:ext cx="6297503" cy="60048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=0, 70.53°, 180°, 289.47°, 360°</m:t>
                      </m:r>
                    </m:oMath>
                  </m:oMathPara>
                </a14:m>
                <a:endParaRPr lang="en-AU" sz="2400" dirty="0"/>
              </a:p>
            </p:txBody>
          </p:sp>
        </mc:Choice>
        <mc:Fallback xmlns="">
          <p:sp>
            <p:nvSpPr>
              <p:cNvPr id="15" name="Content Placeholder 2">
                <a:extLst>
                  <a:ext uri="{FF2B5EF4-FFF2-40B4-BE49-F238E27FC236}">
                    <a16:creationId xmlns:a16="http://schemas.microsoft.com/office/drawing/2014/main" id="{8999FF19-241A-3731-AA77-BB297FC6E17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1974" y="5606783"/>
                <a:ext cx="6297503" cy="60048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67144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>
            <a:extLst>
              <a:ext uri="{FF2B5EF4-FFF2-40B4-BE49-F238E27FC236}">
                <a16:creationId xmlns:a16="http://schemas.microsoft.com/office/drawing/2014/main" id="{B61E3977-7B06-DE46-1B67-B76219879AD4}"/>
              </a:ext>
            </a:extLst>
          </p:cNvPr>
          <p:cNvSpPr txBox="1"/>
          <p:nvPr/>
        </p:nvSpPr>
        <p:spPr>
          <a:xfrm>
            <a:off x="0" y="-6605"/>
            <a:ext cx="2993943" cy="584775"/>
          </a:xfrm>
          <a:prstGeom prst="homePlate">
            <a:avLst/>
          </a:prstGeom>
          <a:solidFill>
            <a:schemeClr val="accent2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chemeClr val="tx1"/>
                </a:solidFill>
              </a:rPr>
              <a:t>Guided Practice</a:t>
            </a:r>
            <a:endParaRPr lang="en-AU" sz="3200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2">
                <a:extLst>
                  <a:ext uri="{FF2B5EF4-FFF2-40B4-BE49-F238E27FC236}">
                    <a16:creationId xmlns:a16="http://schemas.microsoft.com/office/drawing/2014/main" id="{C75DA945-4996-4598-139C-7EF27A377AA3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-1" y="734527"/>
                <a:ext cx="11932080" cy="51137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:r>
                  <a:rPr lang="en-AU" sz="2400" b="0" dirty="0"/>
                  <a:t>Prove: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AU" sz="2400" b="0" i="0" smtClean="0">
                            <a:latin typeface="Cambria Math" panose="02040503050406030204" pitchFamily="18" charset="0"/>
                          </a:rPr>
                          <m:t>sec</m:t>
                        </m:r>
                      </m:fName>
                      <m:e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</m:func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−</m:t>
                    </m:r>
                    <m:func>
                      <m:func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𝑐𝑜</m:t>
                        </m:r>
                        <m:r>
                          <m:rPr>
                            <m:sty m:val="p"/>
                          </m:rPr>
                          <a:rPr lang="en-AU" sz="2400" b="0" i="0" smtClean="0">
                            <a:latin typeface="Cambria Math" panose="02040503050406030204" pitchFamily="18" charset="0"/>
                          </a:rPr>
                          <m:t>s</m:t>
                        </m:r>
                      </m:fName>
                      <m:e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</m:func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AU" sz="2400" b="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</m:func>
                    <m:func>
                      <m:func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AU" sz="2400" b="0" i="0" smtClean="0">
                            <a:latin typeface="Cambria Math" panose="02040503050406030204" pitchFamily="18" charset="0"/>
                          </a:rPr>
                          <m:t>tan</m:t>
                        </m:r>
                      </m:fName>
                      <m:e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</m:func>
                  </m:oMath>
                </a14:m>
                <a:endParaRPr lang="en-AU" sz="2400" dirty="0"/>
              </a:p>
            </p:txBody>
          </p:sp>
        </mc:Choice>
        <mc:Fallback xmlns="">
          <p:sp>
            <p:nvSpPr>
              <p:cNvPr id="6" name="Content Placeholder 2">
                <a:extLst>
                  <a:ext uri="{FF2B5EF4-FFF2-40B4-BE49-F238E27FC236}">
                    <a16:creationId xmlns:a16="http://schemas.microsoft.com/office/drawing/2014/main" id="{C75DA945-4996-4598-139C-7EF27A377AA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" y="734527"/>
                <a:ext cx="11932080" cy="511370"/>
              </a:xfrm>
              <a:prstGeom prst="rect">
                <a:avLst/>
              </a:prstGeom>
              <a:blipFill>
                <a:blip r:embed="rId2"/>
                <a:stretch>
                  <a:fillRect l="-766" t="-16667" b="-9524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ECC71EBB-9744-44F4-7CF2-B6D99C78FA36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02591" y="1477147"/>
                <a:ext cx="3362825" cy="46172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𝐿𝐻𝑆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AU" sz="2400" b="0" i="0" smtClean="0">
                              <a:latin typeface="Cambria Math" panose="02040503050406030204" pitchFamily="18" charset="0"/>
                            </a:rPr>
                            <m:t>sec</m:t>
                          </m:r>
                        </m:fName>
                        <m:e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𝜃</m:t>
                          </m:r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unc>
                            <m:funcPr>
                              <m:ctrlP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AU" sz="2400" b="0" i="0" smtClean="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</m:func>
                        </m:e>
                      </m:func>
                    </m:oMath>
                  </m:oMathPara>
                </a14:m>
                <a:endParaRPr lang="en-AU" sz="2400" dirty="0"/>
              </a:p>
            </p:txBody>
          </p:sp>
        </mc:Choice>
        <mc:Fallback xmlns=""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ECC71EBB-9744-44F4-7CF2-B6D99C78FA3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2591" y="1477147"/>
                <a:ext cx="3362825" cy="46172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Content Placeholder 2">
                <a:extLst>
                  <a:ext uri="{FF2B5EF4-FFF2-40B4-BE49-F238E27FC236}">
                    <a16:creationId xmlns:a16="http://schemas.microsoft.com/office/drawing/2014/main" id="{2DADC377-CFBF-2145-7D08-FEA8A2B0B02F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43738" y="1988516"/>
                <a:ext cx="3362825" cy="84995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func>
                            <m:funcPr>
                              <m:ctrlP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AU" sz="2400" b="0" i="0" smtClean="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</m:func>
                        </m:den>
                      </m:f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−</m:t>
                      </m:r>
                      <m:func>
                        <m:funcPr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AU" sz="24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</m:oMath>
                  </m:oMathPara>
                </a14:m>
                <a:endParaRPr lang="en-AU" sz="2400" dirty="0"/>
              </a:p>
            </p:txBody>
          </p:sp>
        </mc:Choice>
        <mc:Fallback xmlns="">
          <p:sp>
            <p:nvSpPr>
              <p:cNvPr id="8" name="Content Placeholder 2">
                <a:extLst>
                  <a:ext uri="{FF2B5EF4-FFF2-40B4-BE49-F238E27FC236}">
                    <a16:creationId xmlns:a16="http://schemas.microsoft.com/office/drawing/2014/main" id="{2DADC377-CFBF-2145-7D08-FEA8A2B0B02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3738" y="1988516"/>
                <a:ext cx="3362825" cy="84995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Content Placeholder 2">
                <a:extLst>
                  <a:ext uri="{FF2B5EF4-FFF2-40B4-BE49-F238E27FC236}">
                    <a16:creationId xmlns:a16="http://schemas.microsoft.com/office/drawing/2014/main" id="{68CB2E47-58D1-E7F0-2085-A58392D405D7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79615" y="2886630"/>
                <a:ext cx="3362825" cy="84995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1−</m:t>
                          </m:r>
                          <m:func>
                            <m:funcPr>
                              <m:ctrlP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n-AU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AU" sz="2400" b="0" i="0" smtClean="0">
                                      <a:latin typeface="Cambria Math" panose="02040503050406030204" pitchFamily="18" charset="0"/>
                                    </a:rPr>
                                    <m:t>cos</m:t>
                                  </m:r>
                                </m:e>
                                <m:sup>
                                  <m:r>
                                    <a:rPr lang="en-AU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fName>
                            <m:e>
                              <m: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</m:func>
                        </m:num>
                        <m:den>
                          <m:func>
                            <m:funcPr>
                              <m:ctrlP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AU" sz="2400" b="0" i="0" smtClean="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</m:func>
                        </m:den>
                      </m:f>
                    </m:oMath>
                  </m:oMathPara>
                </a14:m>
                <a:endParaRPr lang="en-AU" sz="2400" dirty="0"/>
              </a:p>
            </p:txBody>
          </p:sp>
        </mc:Choice>
        <mc:Fallback xmlns="">
          <p:sp>
            <p:nvSpPr>
              <p:cNvPr id="9" name="Content Placeholder 2">
                <a:extLst>
                  <a:ext uri="{FF2B5EF4-FFF2-40B4-BE49-F238E27FC236}">
                    <a16:creationId xmlns:a16="http://schemas.microsoft.com/office/drawing/2014/main" id="{68CB2E47-58D1-E7F0-2085-A58392D405D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9615" y="2886630"/>
                <a:ext cx="3362825" cy="84995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ontent Placeholder 2">
                <a:extLst>
                  <a:ext uri="{FF2B5EF4-FFF2-40B4-BE49-F238E27FC236}">
                    <a16:creationId xmlns:a16="http://schemas.microsoft.com/office/drawing/2014/main" id="{43EABDE6-8BDD-D9C0-DE1E-E2A657AF43A7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93175" y="3937139"/>
                <a:ext cx="3362825" cy="84995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n-AU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AU" sz="2400" b="0" i="0" smtClean="0">
                                      <a:latin typeface="Cambria Math" panose="02040503050406030204" pitchFamily="18" charset="0"/>
                                    </a:rPr>
                                    <m:t>sin</m:t>
                                  </m:r>
                                </m:e>
                                <m:sup>
                                  <m:r>
                                    <a:rPr lang="en-AU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fName>
                            <m:e>
                              <m: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</m:func>
                        </m:num>
                        <m:den>
                          <m:func>
                            <m:funcPr>
                              <m:ctrlP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AU" sz="2400" b="0" i="0" smtClean="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</m:func>
                        </m:den>
                      </m:f>
                    </m:oMath>
                  </m:oMathPara>
                </a14:m>
                <a:endParaRPr lang="en-AU" sz="2400" dirty="0"/>
              </a:p>
            </p:txBody>
          </p:sp>
        </mc:Choice>
        <mc:Fallback xmlns="">
          <p:sp>
            <p:nvSpPr>
              <p:cNvPr id="10" name="Content Placeholder 2">
                <a:extLst>
                  <a:ext uri="{FF2B5EF4-FFF2-40B4-BE49-F238E27FC236}">
                    <a16:creationId xmlns:a16="http://schemas.microsoft.com/office/drawing/2014/main" id="{43EABDE6-8BDD-D9C0-DE1E-E2A657AF43A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3175" y="3937139"/>
                <a:ext cx="3362825" cy="84995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ontent Placeholder 2">
                <a:extLst>
                  <a:ext uri="{FF2B5EF4-FFF2-40B4-BE49-F238E27FC236}">
                    <a16:creationId xmlns:a16="http://schemas.microsoft.com/office/drawing/2014/main" id="{43695129-5E97-9D89-EBDC-FC449150E8BB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542138" y="4787095"/>
                <a:ext cx="3362825" cy="65747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AU" sz="24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en-AU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AU" sz="2400" b="0" i="0" smtClean="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</m:func>
                        </m:num>
                        <m:den>
                          <m:func>
                            <m:funcPr>
                              <m:ctrlPr>
                                <a:rPr lang="en-AU" sz="24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AU" sz="240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AU" sz="2400" i="1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</m:func>
                        </m:den>
                      </m:f>
                    </m:oMath>
                  </m:oMathPara>
                </a14:m>
                <a:endParaRPr lang="en-AU" sz="2400" dirty="0"/>
              </a:p>
            </p:txBody>
          </p:sp>
        </mc:Choice>
        <mc:Fallback xmlns="">
          <p:sp>
            <p:nvSpPr>
              <p:cNvPr id="11" name="Content Placeholder 2">
                <a:extLst>
                  <a:ext uri="{FF2B5EF4-FFF2-40B4-BE49-F238E27FC236}">
                    <a16:creationId xmlns:a16="http://schemas.microsoft.com/office/drawing/2014/main" id="{43695129-5E97-9D89-EBDC-FC449150E8B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2138" y="4787095"/>
                <a:ext cx="3362825" cy="657472"/>
              </a:xfrm>
              <a:prstGeom prst="rect">
                <a:avLst/>
              </a:prstGeom>
              <a:blipFill>
                <a:blip r:embed="rId7"/>
                <a:stretch>
                  <a:fillRect b="-463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Content Placeholder 2">
                <a:extLst>
                  <a:ext uri="{FF2B5EF4-FFF2-40B4-BE49-F238E27FC236}">
                    <a16:creationId xmlns:a16="http://schemas.microsoft.com/office/drawing/2014/main" id="{FBD1B224-39E2-0782-4DC2-5AB36C20B3BA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01462" y="5708218"/>
                <a:ext cx="3362825" cy="65747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AU" sz="24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func>
                        <m:funcPr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AU" sz="2400" b="0" i="0" smtClean="0">
                              <a:latin typeface="Cambria Math" panose="02040503050406030204" pitchFamily="18" charset="0"/>
                            </a:rPr>
                            <m:t>tan</m:t>
                          </m:r>
                        </m:fName>
                        <m:e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</m:oMath>
                  </m:oMathPara>
                </a14:m>
                <a:endParaRPr lang="en-AU" sz="2400" dirty="0"/>
              </a:p>
            </p:txBody>
          </p:sp>
        </mc:Choice>
        <mc:Fallback xmlns="">
          <p:sp>
            <p:nvSpPr>
              <p:cNvPr id="12" name="Content Placeholder 2">
                <a:extLst>
                  <a:ext uri="{FF2B5EF4-FFF2-40B4-BE49-F238E27FC236}">
                    <a16:creationId xmlns:a16="http://schemas.microsoft.com/office/drawing/2014/main" id="{FBD1B224-39E2-0782-4DC2-5AB36C20B3B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1462" y="5708218"/>
                <a:ext cx="3362825" cy="65747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Content Placeholder 2">
                <a:extLst>
                  <a:ext uri="{FF2B5EF4-FFF2-40B4-BE49-F238E27FC236}">
                    <a16:creationId xmlns:a16="http://schemas.microsoft.com/office/drawing/2014/main" id="{5A6D3484-FD93-DE09-CD8D-6F19F4969C91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245198" y="6365690"/>
                <a:ext cx="3362825" cy="65747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14:m>
                  <m:oMath xmlns:m="http://schemas.openxmlformats.org/officeDocument/2006/math"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𝑅𝐻𝑆</m:t>
                    </m:r>
                  </m:oMath>
                </a14:m>
                <a:r>
                  <a:rPr lang="en-AU" sz="2400" dirty="0"/>
                  <a:t> (proved)</a:t>
                </a:r>
              </a:p>
            </p:txBody>
          </p:sp>
        </mc:Choice>
        <mc:Fallback xmlns="">
          <p:sp>
            <p:nvSpPr>
              <p:cNvPr id="13" name="Content Placeholder 2">
                <a:extLst>
                  <a:ext uri="{FF2B5EF4-FFF2-40B4-BE49-F238E27FC236}">
                    <a16:creationId xmlns:a16="http://schemas.microsoft.com/office/drawing/2014/main" id="{5A6D3484-FD93-DE09-CD8D-6F19F4969C9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45198" y="6365690"/>
                <a:ext cx="3362825" cy="657472"/>
              </a:xfrm>
              <a:prstGeom prst="rect">
                <a:avLst/>
              </a:prstGeom>
              <a:blipFill>
                <a:blip r:embed="rId9"/>
                <a:stretch>
                  <a:fillRect t="-12963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77923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>
            <a:extLst>
              <a:ext uri="{FF2B5EF4-FFF2-40B4-BE49-F238E27FC236}">
                <a16:creationId xmlns:a16="http://schemas.microsoft.com/office/drawing/2014/main" id="{B61E3977-7B06-DE46-1B67-B76219879AD4}"/>
              </a:ext>
            </a:extLst>
          </p:cNvPr>
          <p:cNvSpPr txBox="1"/>
          <p:nvPr/>
        </p:nvSpPr>
        <p:spPr>
          <a:xfrm>
            <a:off x="0" y="-6605"/>
            <a:ext cx="2958048" cy="584775"/>
          </a:xfrm>
          <a:prstGeom prst="homePlate">
            <a:avLst/>
          </a:prstGeom>
          <a:solidFill>
            <a:schemeClr val="accent2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chemeClr val="tx1"/>
                </a:solidFill>
              </a:rPr>
              <a:t>Sadler Ex 9E Q9</a:t>
            </a:r>
            <a:endParaRPr lang="en-AU" sz="3200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2">
                <a:extLst>
                  <a:ext uri="{FF2B5EF4-FFF2-40B4-BE49-F238E27FC236}">
                    <a16:creationId xmlns:a16="http://schemas.microsoft.com/office/drawing/2014/main" id="{FF0404B2-1B3D-18FF-61C7-40A30AE8DC79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-1" y="734527"/>
                <a:ext cx="11932080" cy="51137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:r>
                  <a:rPr lang="en-AU" sz="2400" b="0" dirty="0"/>
                  <a:t>Prove: </a:t>
                </a:r>
                <a14:m>
                  <m:oMath xmlns:m="http://schemas.openxmlformats.org/officeDocument/2006/math"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1=</m:t>
                    </m:r>
                    <m:func>
                      <m:func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AU" sz="2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AU" sz="2400" b="0" i="0" smtClean="0">
                                <a:latin typeface="Cambria Math" panose="02040503050406030204" pitchFamily="18" charset="0"/>
                              </a:rPr>
                              <m:t>sin</m:t>
                            </m:r>
                          </m:e>
                          <m:sup>
                            <m:r>
                              <a:rPr lang="en-AU" sz="2400" b="0" i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fName>
                      <m:e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</m:func>
                    <m:func>
                      <m:func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AU" sz="2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AU" sz="2400" b="0" i="0" smtClean="0">
                                <a:latin typeface="Cambria Math" panose="02040503050406030204" pitchFamily="18" charset="0"/>
                              </a:rPr>
                              <m:t>cot</m:t>
                            </m:r>
                          </m:e>
                          <m:sup>
                            <m:r>
                              <a:rPr lang="en-AU" sz="2400" b="0" i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fName>
                      <m:e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</m:func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+</m:t>
                    </m:r>
                    <m:func>
                      <m:func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AU" sz="2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AU" sz="2400" b="0" i="0" smtClean="0">
                                <a:latin typeface="Cambria Math" panose="02040503050406030204" pitchFamily="18" charset="0"/>
                              </a:rPr>
                              <m:t>sin</m:t>
                            </m:r>
                          </m:e>
                          <m:sup>
                            <m:r>
                              <a:rPr lang="en-AU" sz="2400" b="0" i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fName>
                      <m:e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</m:func>
                  </m:oMath>
                </a14:m>
                <a:endParaRPr lang="en-AU" sz="2400" dirty="0"/>
              </a:p>
            </p:txBody>
          </p:sp>
        </mc:Choice>
        <mc:Fallback xmlns="">
          <p:sp>
            <p:nvSpPr>
              <p:cNvPr id="6" name="Content Placeholder 2">
                <a:extLst>
                  <a:ext uri="{FF2B5EF4-FFF2-40B4-BE49-F238E27FC236}">
                    <a16:creationId xmlns:a16="http://schemas.microsoft.com/office/drawing/2014/main" id="{FF0404B2-1B3D-18FF-61C7-40A30AE8DC7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" y="734527"/>
                <a:ext cx="11932080" cy="511370"/>
              </a:xfrm>
              <a:prstGeom prst="rect">
                <a:avLst/>
              </a:prstGeom>
              <a:blipFill>
                <a:blip r:embed="rId2"/>
                <a:stretch>
                  <a:fillRect l="-766" t="-16667" b="-9524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7C127C2B-7B32-BA59-F91F-294C267CC9FA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02591" y="1477147"/>
                <a:ext cx="3894271" cy="46172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𝑅𝐻𝑆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AU" sz="24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AU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AU" sz="240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e>
                            <m:sup>
                              <m:r>
                                <a:rPr lang="en-AU" sz="240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AU" sz="2400" i="1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func>
                        <m:funcPr>
                          <m:ctrlPr>
                            <a:rPr lang="en-AU" sz="24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AU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AU" sz="2400">
                                  <a:latin typeface="Cambria Math" panose="02040503050406030204" pitchFamily="18" charset="0"/>
                                </a:rPr>
                                <m:t>cot</m:t>
                              </m:r>
                            </m:e>
                            <m:sup>
                              <m:r>
                                <a:rPr lang="en-AU" sz="240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AU" sz="2400" i="1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AU" sz="2400" i="1">
                          <a:latin typeface="Cambria Math" panose="02040503050406030204" pitchFamily="18" charset="0"/>
                        </a:rPr>
                        <m:t>+</m:t>
                      </m:r>
                      <m:func>
                        <m:funcPr>
                          <m:ctrlPr>
                            <a:rPr lang="en-AU" sz="24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AU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AU" sz="240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e>
                            <m:sup>
                              <m:r>
                                <a:rPr lang="en-AU" sz="240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AU" sz="2400" i="1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</m:oMath>
                  </m:oMathPara>
                </a14:m>
                <a:endParaRPr lang="en-AU" sz="2400" dirty="0"/>
              </a:p>
            </p:txBody>
          </p:sp>
        </mc:Choice>
        <mc:Fallback xmlns=""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7C127C2B-7B32-BA59-F91F-294C267CC9F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2591" y="1477147"/>
                <a:ext cx="3894271" cy="461724"/>
              </a:xfrm>
              <a:prstGeom prst="rect">
                <a:avLst/>
              </a:prstGeom>
              <a:blipFill>
                <a:blip r:embed="rId3"/>
                <a:stretch>
                  <a:fillRect l="-313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Content Placeholder 2">
                <a:extLst>
                  <a:ext uri="{FF2B5EF4-FFF2-40B4-BE49-F238E27FC236}">
                    <a16:creationId xmlns:a16="http://schemas.microsoft.com/office/drawing/2014/main" id="{EE545E1E-067F-412B-1A53-5A89CA829816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63983" y="1938871"/>
                <a:ext cx="4553493" cy="84995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AU" sz="2400" b="0" i="0" smtClean="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e>
                            <m:sup>
                              <m: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d>
                        <m:dPr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func>
                                <m:funcPr>
                                  <m:ctrlPr>
                                    <a:rPr lang="en-AU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sSup>
                                    <m:sSupPr>
                                      <m:ctrlPr>
                                        <a:rPr lang="en-AU" sz="2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AU" sz="2400" b="0" i="0" smtClean="0">
                                          <a:latin typeface="Cambria Math" panose="02040503050406030204" pitchFamily="18" charset="0"/>
                                        </a:rPr>
                                        <m:t>cos</m:t>
                                      </m:r>
                                    </m:e>
                                    <m:sup>
                                      <m:r>
                                        <a:rPr lang="en-AU" sz="24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fName>
                                <m:e>
                                  <m:r>
                                    <a:rPr lang="en-AU" sz="2400" b="0" i="1" smtClean="0">
                                      <a:latin typeface="Cambria Math" panose="02040503050406030204" pitchFamily="18" charset="0"/>
                                    </a:rPr>
                                    <m:t>𝜃</m:t>
                                  </m:r>
                                </m:e>
                              </m:func>
                            </m:num>
                            <m:den>
                              <m:func>
                                <m:funcPr>
                                  <m:ctrlPr>
                                    <a:rPr lang="en-AU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sSup>
                                    <m:sSupPr>
                                      <m:ctrlPr>
                                        <a:rPr lang="en-AU" sz="2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AU" sz="2400" b="0" i="0" smtClean="0">
                                          <a:latin typeface="Cambria Math" panose="02040503050406030204" pitchFamily="18" charset="0"/>
                                        </a:rPr>
                                        <m:t>sin</m:t>
                                      </m:r>
                                    </m:e>
                                    <m:sup>
                                      <m:r>
                                        <a:rPr lang="en-AU" sz="24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fName>
                                <m:e>
                                  <m:r>
                                    <a:rPr lang="en-AU" sz="2400" b="0" i="1" smtClean="0">
                                      <a:latin typeface="Cambria Math" panose="02040503050406030204" pitchFamily="18" charset="0"/>
                                    </a:rPr>
                                    <m:t>𝜃</m:t>
                                  </m:r>
                                </m:e>
                              </m:func>
                            </m:den>
                          </m:f>
                        </m:e>
                      </m:d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func>
                        <m:funcPr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AU" sz="2400" b="0" i="0" smtClean="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e>
                            <m:sup>
                              <m: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</m:oMath>
                  </m:oMathPara>
                </a14:m>
                <a:endParaRPr lang="en-AU" sz="2400" dirty="0"/>
              </a:p>
            </p:txBody>
          </p:sp>
        </mc:Choice>
        <mc:Fallback xmlns="">
          <p:sp>
            <p:nvSpPr>
              <p:cNvPr id="8" name="Content Placeholder 2">
                <a:extLst>
                  <a:ext uri="{FF2B5EF4-FFF2-40B4-BE49-F238E27FC236}">
                    <a16:creationId xmlns:a16="http://schemas.microsoft.com/office/drawing/2014/main" id="{EE545E1E-067F-412B-1A53-5A89CA82981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3983" y="1938871"/>
                <a:ext cx="4553493" cy="84995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Content Placeholder 2">
                <a:extLst>
                  <a:ext uri="{FF2B5EF4-FFF2-40B4-BE49-F238E27FC236}">
                    <a16:creationId xmlns:a16="http://schemas.microsoft.com/office/drawing/2014/main" id="{E9C057DE-CBA1-2C14-5606-B5367F7C5BB6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-1" y="3004022"/>
                <a:ext cx="4553493" cy="84995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AU" sz="2400" b="0" i="0" smtClean="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e>
                            <m:sup>
                              <m: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func>
                        <m:funcPr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AU" sz="2400" b="0" i="0" smtClean="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e>
                            <m:sup>
                              <m: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</m:oMath>
                  </m:oMathPara>
                </a14:m>
                <a:endParaRPr lang="en-AU" sz="2400" dirty="0"/>
              </a:p>
            </p:txBody>
          </p:sp>
        </mc:Choice>
        <mc:Fallback xmlns="">
          <p:sp>
            <p:nvSpPr>
              <p:cNvPr id="9" name="Content Placeholder 2">
                <a:extLst>
                  <a:ext uri="{FF2B5EF4-FFF2-40B4-BE49-F238E27FC236}">
                    <a16:creationId xmlns:a16="http://schemas.microsoft.com/office/drawing/2014/main" id="{E9C057DE-CBA1-2C14-5606-B5367F7C5BB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" y="3004022"/>
                <a:ext cx="4553493" cy="84995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ontent Placeholder 2">
                <a:extLst>
                  <a:ext uri="{FF2B5EF4-FFF2-40B4-BE49-F238E27FC236}">
                    <a16:creationId xmlns:a16="http://schemas.microsoft.com/office/drawing/2014/main" id="{5F9D9B19-789E-45A6-B454-1BF6F76ABEA7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0" y="3735145"/>
                <a:ext cx="2958048" cy="84995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AU" sz="2400" dirty="0"/>
              </a:p>
            </p:txBody>
          </p:sp>
        </mc:Choice>
        <mc:Fallback xmlns="">
          <p:sp>
            <p:nvSpPr>
              <p:cNvPr id="10" name="Content Placeholder 2">
                <a:extLst>
                  <a:ext uri="{FF2B5EF4-FFF2-40B4-BE49-F238E27FC236}">
                    <a16:creationId xmlns:a16="http://schemas.microsoft.com/office/drawing/2014/main" id="{5F9D9B19-789E-45A6-B454-1BF6F76ABEA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3735145"/>
                <a:ext cx="2958048" cy="84995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ontent Placeholder 2">
                <a:extLst>
                  <a:ext uri="{FF2B5EF4-FFF2-40B4-BE49-F238E27FC236}">
                    <a16:creationId xmlns:a16="http://schemas.microsoft.com/office/drawing/2014/main" id="{3E652B33-255A-8FA1-C6B4-35CD06AE986B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094154" y="4372099"/>
                <a:ext cx="2958048" cy="84995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14:m>
                  <m:oMath xmlns:m="http://schemas.openxmlformats.org/officeDocument/2006/math"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𝑅𝐻𝑆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sz="2400" dirty="0"/>
                  <a:t>(Proved)</a:t>
                </a:r>
              </a:p>
            </p:txBody>
          </p:sp>
        </mc:Choice>
        <mc:Fallback xmlns="">
          <p:sp>
            <p:nvSpPr>
              <p:cNvPr id="11" name="Content Placeholder 2">
                <a:extLst>
                  <a:ext uri="{FF2B5EF4-FFF2-40B4-BE49-F238E27FC236}">
                    <a16:creationId xmlns:a16="http://schemas.microsoft.com/office/drawing/2014/main" id="{3E652B33-255A-8FA1-C6B4-35CD06AE986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4154" y="4372099"/>
                <a:ext cx="2958048" cy="849956"/>
              </a:xfrm>
              <a:prstGeom prst="rect">
                <a:avLst/>
              </a:prstGeom>
              <a:blipFill>
                <a:blip r:embed="rId7"/>
                <a:stretch>
                  <a:fillRect t="-1000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175517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>
            <a:extLst>
              <a:ext uri="{FF2B5EF4-FFF2-40B4-BE49-F238E27FC236}">
                <a16:creationId xmlns:a16="http://schemas.microsoft.com/office/drawing/2014/main" id="{B61E3977-7B06-DE46-1B67-B76219879AD4}"/>
              </a:ext>
            </a:extLst>
          </p:cNvPr>
          <p:cNvSpPr txBox="1"/>
          <p:nvPr/>
        </p:nvSpPr>
        <p:spPr>
          <a:xfrm>
            <a:off x="0" y="-6605"/>
            <a:ext cx="3147211" cy="584775"/>
          </a:xfrm>
          <a:prstGeom prst="homePlate">
            <a:avLst/>
          </a:prstGeom>
          <a:solidFill>
            <a:schemeClr val="accent2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chemeClr val="tx1"/>
                </a:solidFill>
              </a:rPr>
              <a:t>Sadler Ex 9E Q11</a:t>
            </a:r>
            <a:endParaRPr lang="en-AU" sz="3200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2">
                <a:extLst>
                  <a:ext uri="{FF2B5EF4-FFF2-40B4-BE49-F238E27FC236}">
                    <a16:creationId xmlns:a16="http://schemas.microsoft.com/office/drawing/2014/main" id="{77D003D7-6998-FC07-B58D-1006D0B38689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-1" y="734527"/>
                <a:ext cx="11932080" cy="51137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:r>
                  <a:rPr lang="en-AU" sz="2400" b="0" dirty="0"/>
                  <a:t>Prove: </a:t>
                </a:r>
                <a14:m>
                  <m:oMath xmlns:m="http://schemas.openxmlformats.org/officeDocument/2006/math"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1+</m:t>
                    </m:r>
                    <m:func>
                      <m:func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AU" sz="2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AU" sz="2400" b="0" i="0" smtClean="0">
                                <a:latin typeface="Cambria Math" panose="02040503050406030204" pitchFamily="18" charset="0"/>
                              </a:rPr>
                              <m:t>cot</m:t>
                            </m:r>
                          </m:e>
                          <m:sup>
                            <m:r>
                              <a:rPr lang="en-AU" sz="2400" b="0" i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fName>
                      <m:e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</m:func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AU" sz="24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AU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AU" sz="2400">
                                <a:latin typeface="Cambria Math" panose="02040503050406030204" pitchFamily="18" charset="0"/>
                              </a:rPr>
                              <m:t>cot</m:t>
                            </m:r>
                          </m:e>
                          <m:sup>
                            <m:r>
                              <a:rPr lang="en-AU" sz="240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fName>
                      <m:e>
                        <m:r>
                          <a:rPr lang="en-AU" sz="2400" i="1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</m:func>
                    <m:func>
                      <m:func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AU" sz="2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AU" sz="2400" b="0" i="0" smtClean="0">
                                <a:latin typeface="Cambria Math" panose="02040503050406030204" pitchFamily="18" charset="0"/>
                              </a:rPr>
                              <m:t>sec</m:t>
                            </m:r>
                          </m:e>
                          <m:sup>
                            <m:r>
                              <a:rPr lang="en-AU" sz="2400" b="0" i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fName>
                      <m:e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</m:func>
                  </m:oMath>
                </a14:m>
                <a:endParaRPr lang="en-AU" sz="2400" dirty="0"/>
              </a:p>
            </p:txBody>
          </p:sp>
        </mc:Choice>
        <mc:Fallback xmlns="">
          <p:sp>
            <p:nvSpPr>
              <p:cNvPr id="5" name="Content Placeholder 2">
                <a:extLst>
                  <a:ext uri="{FF2B5EF4-FFF2-40B4-BE49-F238E27FC236}">
                    <a16:creationId xmlns:a16="http://schemas.microsoft.com/office/drawing/2014/main" id="{77D003D7-6998-FC07-B58D-1006D0B3868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" y="734527"/>
                <a:ext cx="11932080" cy="511370"/>
              </a:xfrm>
              <a:prstGeom prst="rect">
                <a:avLst/>
              </a:prstGeom>
              <a:blipFill>
                <a:blip r:embed="rId2"/>
                <a:stretch>
                  <a:fillRect l="-766" t="-16667" b="-9524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2">
                <a:extLst>
                  <a:ext uri="{FF2B5EF4-FFF2-40B4-BE49-F238E27FC236}">
                    <a16:creationId xmlns:a16="http://schemas.microsoft.com/office/drawing/2014/main" id="{F64C77F1-BEDD-EB3A-268E-93850265F52B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-215614" y="1402254"/>
                <a:ext cx="3362825" cy="46172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𝐿𝐻𝑆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=1+</m:t>
                      </m:r>
                      <m:func>
                        <m:funcPr>
                          <m:ctrlPr>
                            <a:rPr lang="en-AU" sz="24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AU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AU" sz="2400">
                                  <a:latin typeface="Cambria Math" panose="02040503050406030204" pitchFamily="18" charset="0"/>
                                </a:rPr>
                                <m:t>cot</m:t>
                              </m:r>
                            </m:e>
                            <m:sup>
                              <m:r>
                                <a:rPr lang="en-AU" sz="240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AU" sz="2400" i="1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</m:oMath>
                  </m:oMathPara>
                </a14:m>
                <a:endParaRPr lang="en-AU" sz="2400" dirty="0"/>
              </a:p>
            </p:txBody>
          </p:sp>
        </mc:Choice>
        <mc:Fallback xmlns="">
          <p:sp>
            <p:nvSpPr>
              <p:cNvPr id="6" name="Content Placeholder 2">
                <a:extLst>
                  <a:ext uri="{FF2B5EF4-FFF2-40B4-BE49-F238E27FC236}">
                    <a16:creationId xmlns:a16="http://schemas.microsoft.com/office/drawing/2014/main" id="{F64C77F1-BEDD-EB3A-268E-93850265F52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215614" y="1402254"/>
                <a:ext cx="3362825" cy="46172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3FBE19F8-5613-2FD0-7230-6666A1F3EC3E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08725" y="1839119"/>
                <a:ext cx="3362825" cy="46172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=1+</m:t>
                      </m:r>
                      <m:f>
                        <m:fPr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func>
                            <m:funcPr>
                              <m:ctrlP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n-AU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AU" sz="2400" b="0" i="0" smtClean="0">
                                      <a:latin typeface="Cambria Math" panose="02040503050406030204" pitchFamily="18" charset="0"/>
                                    </a:rPr>
                                    <m:t>tan</m:t>
                                  </m:r>
                                </m:e>
                                <m:sup>
                                  <m:r>
                                    <a:rPr lang="en-AU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fName>
                            <m:e>
                              <m: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</m:func>
                        </m:den>
                      </m:f>
                    </m:oMath>
                  </m:oMathPara>
                </a14:m>
                <a:endParaRPr lang="en-AU" sz="2400" dirty="0"/>
              </a:p>
            </p:txBody>
          </p:sp>
        </mc:Choice>
        <mc:Fallback xmlns=""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3FBE19F8-5613-2FD0-7230-6666A1F3EC3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725" y="1839119"/>
                <a:ext cx="3362825" cy="461724"/>
              </a:xfrm>
              <a:prstGeom prst="rect">
                <a:avLst/>
              </a:prstGeom>
              <a:blipFill>
                <a:blip r:embed="rId4"/>
                <a:stretch>
                  <a:fillRect b="-4800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Content Placeholder 2">
                <a:extLst>
                  <a:ext uri="{FF2B5EF4-FFF2-40B4-BE49-F238E27FC236}">
                    <a16:creationId xmlns:a16="http://schemas.microsoft.com/office/drawing/2014/main" id="{D95458DA-6F7C-5430-BFF9-BEF8A82CB0E6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08725" y="2737708"/>
                <a:ext cx="3362825" cy="46172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n-AU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AU" sz="2400" b="0" i="0" smtClean="0">
                                      <a:latin typeface="Cambria Math" panose="02040503050406030204" pitchFamily="18" charset="0"/>
                                    </a:rPr>
                                    <m:t>tan</m:t>
                                  </m:r>
                                </m:e>
                                <m:sup>
                                  <m:r>
                                    <a:rPr lang="en-AU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fName>
                            <m:e>
                              <m: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</m:func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num>
                        <m:den>
                          <m:func>
                            <m:funcPr>
                              <m:ctrlP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n-AU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AU" sz="2400" b="0" i="0" smtClean="0">
                                      <a:latin typeface="Cambria Math" panose="02040503050406030204" pitchFamily="18" charset="0"/>
                                    </a:rPr>
                                    <m:t>tan</m:t>
                                  </m:r>
                                </m:e>
                                <m:sup>
                                  <m:r>
                                    <a:rPr lang="en-AU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fName>
                            <m:e>
                              <m: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</m:func>
                        </m:den>
                      </m:f>
                    </m:oMath>
                  </m:oMathPara>
                </a14:m>
                <a:endParaRPr lang="en-AU" sz="2400" dirty="0"/>
              </a:p>
            </p:txBody>
          </p:sp>
        </mc:Choice>
        <mc:Fallback xmlns="">
          <p:sp>
            <p:nvSpPr>
              <p:cNvPr id="8" name="Content Placeholder 2">
                <a:extLst>
                  <a:ext uri="{FF2B5EF4-FFF2-40B4-BE49-F238E27FC236}">
                    <a16:creationId xmlns:a16="http://schemas.microsoft.com/office/drawing/2014/main" id="{D95458DA-6F7C-5430-BFF9-BEF8A82CB0E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725" y="2737708"/>
                <a:ext cx="3362825" cy="461724"/>
              </a:xfrm>
              <a:prstGeom prst="rect">
                <a:avLst/>
              </a:prstGeom>
              <a:blipFill>
                <a:blip r:embed="rId5"/>
                <a:stretch>
                  <a:fillRect b="-56579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Content Placeholder 2">
                <a:extLst>
                  <a:ext uri="{FF2B5EF4-FFF2-40B4-BE49-F238E27FC236}">
                    <a16:creationId xmlns:a16="http://schemas.microsoft.com/office/drawing/2014/main" id="{BC64A7B9-634E-C96B-BDB8-A2F7AB02D267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64429" y="3788877"/>
                <a:ext cx="3362825" cy="46172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func>
                                <m:funcPr>
                                  <m:ctrlPr>
                                    <a:rPr lang="en-AU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sSup>
                                    <m:sSupPr>
                                      <m:ctrlPr>
                                        <a:rPr lang="en-AU" sz="2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AU" sz="2400" b="0" i="0" smtClean="0">
                                          <a:latin typeface="Cambria Math" panose="02040503050406030204" pitchFamily="18" charset="0"/>
                                        </a:rPr>
                                        <m:t>tan</m:t>
                                      </m:r>
                                    </m:e>
                                    <m:sup>
                                      <m:r>
                                        <a:rPr lang="en-AU" sz="24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fName>
                                <m:e>
                                  <m:r>
                                    <a:rPr lang="en-AU" sz="2400" b="0" i="1" smtClean="0">
                                      <a:latin typeface="Cambria Math" panose="02040503050406030204" pitchFamily="18" charset="0"/>
                                    </a:rPr>
                                    <m:t>𝜃</m:t>
                                  </m:r>
                                </m:e>
                              </m:func>
                            </m:den>
                          </m:f>
                        </m:e>
                      </m:d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(</m:t>
                      </m:r>
                      <m:func>
                        <m:funcPr>
                          <m:ctrlPr>
                            <a:rPr lang="en-AU" sz="24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AU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AU" sz="2400">
                                  <a:latin typeface="Cambria Math" panose="02040503050406030204" pitchFamily="18" charset="0"/>
                                </a:rPr>
                                <m:t>tan</m:t>
                              </m:r>
                            </m:e>
                            <m:sup>
                              <m:r>
                                <a:rPr lang="en-AU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AU" sz="2400" i="1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AU" sz="2400" i="1">
                          <a:latin typeface="Cambria Math" panose="02040503050406030204" pitchFamily="18" charset="0"/>
                        </a:rPr>
                        <m:t>+1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AU" sz="2400" dirty="0"/>
              </a:p>
            </p:txBody>
          </p:sp>
        </mc:Choice>
        <mc:Fallback xmlns="">
          <p:sp>
            <p:nvSpPr>
              <p:cNvPr id="9" name="Content Placeholder 2">
                <a:extLst>
                  <a:ext uri="{FF2B5EF4-FFF2-40B4-BE49-F238E27FC236}">
                    <a16:creationId xmlns:a16="http://schemas.microsoft.com/office/drawing/2014/main" id="{BC64A7B9-634E-C96B-BDB8-A2F7AB02D26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4429" y="3788877"/>
                <a:ext cx="3362825" cy="461724"/>
              </a:xfrm>
              <a:prstGeom prst="rect">
                <a:avLst/>
              </a:prstGeom>
              <a:blipFill>
                <a:blip r:embed="rId6"/>
                <a:stretch>
                  <a:fillRect b="-7600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ontent Placeholder 2">
                <a:extLst>
                  <a:ext uri="{FF2B5EF4-FFF2-40B4-BE49-F238E27FC236}">
                    <a16:creationId xmlns:a16="http://schemas.microsoft.com/office/drawing/2014/main" id="{0EDE1023-4EBD-C59D-5827-32B161C4266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26767" y="4840046"/>
                <a:ext cx="3362825" cy="46172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AU" sz="2400" b="0" i="0" smtClean="0">
                                  <a:latin typeface="Cambria Math" panose="02040503050406030204" pitchFamily="18" charset="0"/>
                                </a:rPr>
                                <m:t>cot</m:t>
                              </m:r>
                            </m:e>
                            <m:sup>
                              <m: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func>
                        <m:funcPr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AU" sz="2400" b="0" i="0" smtClean="0">
                                  <a:latin typeface="Cambria Math" panose="02040503050406030204" pitchFamily="18" charset="0"/>
                                </a:rPr>
                                <m:t>sec</m:t>
                              </m:r>
                            </m:e>
                            <m:sup>
                              <m: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</m:oMath>
                  </m:oMathPara>
                </a14:m>
                <a:endParaRPr lang="en-AU" sz="2400" dirty="0"/>
              </a:p>
            </p:txBody>
          </p:sp>
        </mc:Choice>
        <mc:Fallback xmlns="">
          <p:sp>
            <p:nvSpPr>
              <p:cNvPr id="10" name="Content Placeholder 2">
                <a:extLst>
                  <a:ext uri="{FF2B5EF4-FFF2-40B4-BE49-F238E27FC236}">
                    <a16:creationId xmlns:a16="http://schemas.microsoft.com/office/drawing/2014/main" id="{0EDE1023-4EBD-C59D-5827-32B161C4266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67" y="4840046"/>
                <a:ext cx="3362825" cy="46172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ontent Placeholder 2">
                <a:extLst>
                  <a:ext uri="{FF2B5EF4-FFF2-40B4-BE49-F238E27FC236}">
                    <a16:creationId xmlns:a16="http://schemas.microsoft.com/office/drawing/2014/main" id="{129ED60A-9B1B-4627-F223-6BB114CD9222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066817" y="5505578"/>
                <a:ext cx="2958048" cy="84995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14:m>
                  <m:oMath xmlns:m="http://schemas.openxmlformats.org/officeDocument/2006/math"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𝑅𝐻𝑆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sz="2400" dirty="0"/>
                  <a:t>(Proved)</a:t>
                </a:r>
              </a:p>
            </p:txBody>
          </p:sp>
        </mc:Choice>
        <mc:Fallback xmlns="">
          <p:sp>
            <p:nvSpPr>
              <p:cNvPr id="11" name="Content Placeholder 2">
                <a:extLst>
                  <a:ext uri="{FF2B5EF4-FFF2-40B4-BE49-F238E27FC236}">
                    <a16:creationId xmlns:a16="http://schemas.microsoft.com/office/drawing/2014/main" id="{129ED60A-9B1B-4627-F223-6BB114CD922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6817" y="5505578"/>
                <a:ext cx="2958048" cy="849956"/>
              </a:xfrm>
              <a:prstGeom prst="rect">
                <a:avLst/>
              </a:prstGeom>
              <a:blipFill>
                <a:blip r:embed="rId8"/>
                <a:stretch>
                  <a:fillRect t="-1000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12408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21122</TotalTime>
  <Words>693</Words>
  <Application>Microsoft Office PowerPoint</Application>
  <PresentationFormat>Widescreen</PresentationFormat>
  <Paragraphs>124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Cambria Math</vt:lpstr>
      <vt:lpstr>Office Theme</vt:lpstr>
      <vt:lpstr>Trigonometrical Identities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Sadler Ex 9E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Vectors</dc:title>
  <dc:creator>Microsoft account</dc:creator>
  <cp:lastModifiedBy>TAN Mei Yi [Harrisdale Senior High School]</cp:lastModifiedBy>
  <cp:revision>388</cp:revision>
  <dcterms:created xsi:type="dcterms:W3CDTF">2022-03-14T04:08:53Z</dcterms:created>
  <dcterms:modified xsi:type="dcterms:W3CDTF">2022-07-01T00:29:30Z</dcterms:modified>
</cp:coreProperties>
</file>